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32"/>
  </p:notesMasterIdLst>
  <p:sldIdLst>
    <p:sldId id="369" r:id="rId2"/>
    <p:sldId id="386" r:id="rId3"/>
    <p:sldId id="387" r:id="rId4"/>
    <p:sldId id="391" r:id="rId5"/>
    <p:sldId id="388" r:id="rId6"/>
    <p:sldId id="389" r:id="rId7"/>
    <p:sldId id="385" r:id="rId8"/>
    <p:sldId id="390" r:id="rId9"/>
    <p:sldId id="348" r:id="rId10"/>
    <p:sldId id="374" r:id="rId11"/>
    <p:sldId id="375" r:id="rId12"/>
    <p:sldId id="349" r:id="rId13"/>
    <p:sldId id="350" r:id="rId14"/>
    <p:sldId id="352" r:id="rId15"/>
    <p:sldId id="376" r:id="rId16"/>
    <p:sldId id="353" r:id="rId17"/>
    <p:sldId id="354" r:id="rId18"/>
    <p:sldId id="338" r:id="rId19"/>
    <p:sldId id="315" r:id="rId20"/>
    <p:sldId id="379" r:id="rId21"/>
    <p:sldId id="380" r:id="rId22"/>
    <p:sldId id="265" r:id="rId23"/>
    <p:sldId id="260" r:id="rId24"/>
    <p:sldId id="383" r:id="rId25"/>
    <p:sldId id="351" r:id="rId26"/>
    <p:sldId id="382" r:id="rId27"/>
    <p:sldId id="339" r:id="rId28"/>
    <p:sldId id="384" r:id="rId29"/>
    <p:sldId id="381" r:id="rId30"/>
    <p:sldId id="323" r:id="rId31"/>
  </p:sldIdLst>
  <p:sldSz cx="13208000" cy="9906000"/>
  <p:notesSz cx="7010400" cy="9296400"/>
  <p:defaultTextStyle>
    <a:defPPr>
      <a:defRPr lang="en-US"/>
    </a:defPPr>
    <a:lvl1pPr marL="0" algn="l" defTabSz="957811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1pPr>
    <a:lvl2pPr marL="478906" algn="l" defTabSz="957811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2pPr>
    <a:lvl3pPr marL="957811" algn="l" defTabSz="957811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3pPr>
    <a:lvl4pPr marL="1436717" algn="l" defTabSz="957811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4pPr>
    <a:lvl5pPr marL="1915623" algn="l" defTabSz="957811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5pPr>
    <a:lvl6pPr marL="2394529" algn="l" defTabSz="957811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6pPr>
    <a:lvl7pPr marL="2873434" algn="l" defTabSz="957811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7pPr>
    <a:lvl8pPr marL="3352340" algn="l" defTabSz="957811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8pPr>
    <a:lvl9pPr marL="3831246" algn="l" defTabSz="957811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4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00"/>
    <a:srgbClr val="A92113"/>
    <a:srgbClr val="004F8A"/>
    <a:srgbClr val="FFCC66"/>
    <a:srgbClr val="ED7D31"/>
    <a:srgbClr val="5B9BD5"/>
    <a:srgbClr val="E37113"/>
    <a:srgbClr val="FFDECD"/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6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0" y="84"/>
      </p:cViewPr>
      <p:guideLst>
        <p:guide orient="horz" pos="3120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51254816744759E-2"/>
          <c:y val="4.4097040636373923E-2"/>
          <c:w val="0.93134773608648191"/>
          <c:h val="0.7198414484424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سال 2016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393922025331E-17"/>
                  <c:y val="-6.7729560783438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79-BE71-B5DC7A960019}"/>
                </c:ext>
              </c:extLst>
            </c:dLbl>
            <c:dLbl>
              <c:idx val="1"/>
              <c:layout>
                <c:manualLayout>
                  <c:x val="6.31313068548347E-4"/>
                  <c:y val="-1.27844555561639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215954106423076E-2"/>
                      <c:h val="4.13190397442162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61C-4079-BE71-B5DC7A960019}"/>
                </c:ext>
              </c:extLst>
            </c:dLbl>
            <c:dLbl>
              <c:idx val="2"/>
              <c:layout>
                <c:manualLayout>
                  <c:x val="1.2626261370966951E-3"/>
                  <c:y val="-1.078062239689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79-BE71-B5DC7A960019}"/>
                </c:ext>
              </c:extLst>
            </c:dLbl>
            <c:dLbl>
              <c:idx val="3"/>
              <c:layout>
                <c:manualLayout>
                  <c:x val="-1.2626261370967419E-3"/>
                  <c:y val="-1.078062239689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1C-4079-BE71-B5DC7A960019}"/>
                </c:ext>
              </c:extLst>
            </c:dLbl>
            <c:dLbl>
              <c:idx val="4"/>
              <c:layout>
                <c:manualLayout>
                  <c:x val="1.2626261370967419E-3"/>
                  <c:y val="1.2423765587494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1C-4079-BE71-B5DC7A960019}"/>
                </c:ext>
              </c:extLst>
            </c:dLbl>
            <c:dLbl>
              <c:idx val="5"/>
              <c:layout>
                <c:manualLayout>
                  <c:x val="-8.8383829596771959E-3"/>
                  <c:y val="-1.078062239689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1C-4079-BE71-B5DC7A960019}"/>
                </c:ext>
              </c:extLst>
            </c:dLbl>
            <c:dLbl>
              <c:idx val="6"/>
              <c:layout>
                <c:manualLayout>
                  <c:x val="0"/>
                  <c:y val="-1.6792121874710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1C-4079-BE71-B5DC7A960019}"/>
                </c:ext>
              </c:extLst>
            </c:dLbl>
            <c:dLbl>
              <c:idx val="7"/>
              <c:layout>
                <c:manualLayout>
                  <c:x val="-3.7878784112903192E-3"/>
                  <c:y val="1.24237655874932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61C-4079-BE71-B5DC7A960019}"/>
                </c:ext>
              </c:extLst>
            </c:dLbl>
            <c:dLbl>
              <c:idx val="8"/>
              <c:layout>
                <c:manualLayout>
                  <c:x val="-2.022776111067159E-2"/>
                  <c:y val="-2.8101188755046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61C-4079-BE71-B5DC7A960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شیمی</c:v>
                </c:pt>
                <c:pt idx="1">
                  <c:v> علوم ریاضی</c:v>
                </c:pt>
                <c:pt idx="2">
                  <c:v> فیزیک</c:v>
                </c:pt>
                <c:pt idx="3">
                  <c:v> زیست شناسی</c:v>
                </c:pt>
                <c:pt idx="4">
                  <c:v> علوم زمین</c:v>
                </c:pt>
                <c:pt idx="5">
                  <c:v>فنی و مهندسی</c:v>
                </c:pt>
                <c:pt idx="6">
                  <c:v>علوم انسانی</c:v>
                </c:pt>
                <c:pt idx="7">
                  <c:v> هنر</c:v>
                </c:pt>
                <c:pt idx="8">
                  <c:v>دانشگاه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2.9</c:v>
                </c:pt>
                <c:pt idx="1">
                  <c:v>0.87096774193548387</c:v>
                </c:pt>
                <c:pt idx="2">
                  <c:v>2.3043478260869579</c:v>
                </c:pt>
                <c:pt idx="3">
                  <c:v>2</c:v>
                </c:pt>
                <c:pt idx="4">
                  <c:v>1.0526315789473684</c:v>
                </c:pt>
                <c:pt idx="5">
                  <c:v>1.5454545454545454</c:v>
                </c:pt>
                <c:pt idx="6">
                  <c:v>0.9285714285714286</c:v>
                </c:pt>
                <c:pt idx="7">
                  <c:v>0.33333333333333331</c:v>
                </c:pt>
                <c:pt idx="8">
                  <c:v>1.5666666666666667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C-4079-BE71-B5DC7A9600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 2017</c:v>
                </c:pt>
              </c:strCache>
            </c:strRef>
          </c:tx>
          <c:spPr>
            <a:solidFill>
              <a:srgbClr val="004F8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078062239689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1C-4079-BE71-B5DC7A960019}"/>
                </c:ext>
              </c:extLst>
            </c:dLbl>
            <c:dLbl>
              <c:idx val="1"/>
              <c:layout>
                <c:manualLayout>
                  <c:x val="0"/>
                  <c:y val="-1.5699953911837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79-BE71-B5DC7A960019}"/>
                </c:ext>
              </c:extLst>
            </c:dLbl>
            <c:dLbl>
              <c:idx val="2"/>
              <c:layout>
                <c:manualLayout>
                  <c:x val="0"/>
                  <c:y val="-6.77295607834388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1C-4079-BE71-B5DC7A960019}"/>
                </c:ext>
              </c:extLst>
            </c:dLbl>
            <c:dLbl>
              <c:idx val="3"/>
              <c:layout>
                <c:manualLayout>
                  <c:x val="1.2626261370966487E-3"/>
                  <c:y val="-7.614566005238686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1C-4079-BE71-B5DC7A960019}"/>
                </c:ext>
              </c:extLst>
            </c:dLbl>
            <c:dLbl>
              <c:idx val="4"/>
              <c:layout>
                <c:manualLayout>
                  <c:x val="8.8383829596771959E-3"/>
                  <c:y val="1.2423765587494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1C-4079-BE71-B5DC7A960019}"/>
                </c:ext>
              </c:extLst>
            </c:dLbl>
            <c:dLbl>
              <c:idx val="5"/>
              <c:layout>
                <c:manualLayout>
                  <c:x val="-7.5757568225805439E-3"/>
                  <c:y val="-6.7729560783439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1C-4079-BE71-B5DC7A960019}"/>
                </c:ext>
              </c:extLst>
            </c:dLbl>
            <c:dLbl>
              <c:idx val="6"/>
              <c:layout>
                <c:manualLayout>
                  <c:x val="7.5757568225803601E-3"/>
                  <c:y val="-1.6792121874710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61C-4079-BE71-B5DC7A960019}"/>
                </c:ext>
              </c:extLst>
            </c:dLbl>
            <c:dLbl>
              <c:idx val="7"/>
              <c:layout>
                <c:manualLayout>
                  <c:x val="0"/>
                  <c:y val="-1.4788288715437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61C-4079-BE71-B5DC7A960019}"/>
                </c:ext>
              </c:extLst>
            </c:dLbl>
            <c:dLbl>
              <c:idx val="8"/>
              <c:layout>
                <c:manualLayout>
                  <c:x val="0"/>
                  <c:y val="-2.07997881932572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1C-4079-BE71-B5DC7A960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شیمی</c:v>
                </c:pt>
                <c:pt idx="1">
                  <c:v> علوم ریاضی</c:v>
                </c:pt>
                <c:pt idx="2">
                  <c:v> فیزیک</c:v>
                </c:pt>
                <c:pt idx="3">
                  <c:v> زیست شناسی</c:v>
                </c:pt>
                <c:pt idx="4">
                  <c:v> علوم زمین</c:v>
                </c:pt>
                <c:pt idx="5">
                  <c:v>فنی و مهندسی</c:v>
                </c:pt>
                <c:pt idx="6">
                  <c:v>علوم انسانی</c:v>
                </c:pt>
                <c:pt idx="7">
                  <c:v> هنر</c:v>
                </c:pt>
                <c:pt idx="8">
                  <c:v>دانشگاه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2.2857142857142856</c:v>
                </c:pt>
                <c:pt idx="1">
                  <c:v>1.3</c:v>
                </c:pt>
                <c:pt idx="2">
                  <c:v>1.76</c:v>
                </c:pt>
                <c:pt idx="3">
                  <c:v>1.3333333333333333</c:v>
                </c:pt>
                <c:pt idx="4">
                  <c:v>1.0526315789473684</c:v>
                </c:pt>
                <c:pt idx="5">
                  <c:v>2.0909090909090908</c:v>
                </c:pt>
                <c:pt idx="6">
                  <c:v>0.88235294117647056</c:v>
                </c:pt>
                <c:pt idx="7">
                  <c:v>0.66666666666666663</c:v>
                </c:pt>
                <c:pt idx="8">
                  <c:v>1.4437499999999994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C-4079-BE71-B5DC7A9600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سال 2018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505045483869616E-3"/>
                  <c:y val="1.2423765587494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79-BE71-B5DC7A960019}"/>
                </c:ext>
              </c:extLst>
            </c:dLbl>
            <c:dLbl>
              <c:idx val="1"/>
              <c:layout>
                <c:manualLayout>
                  <c:x val="1.2626261370967419E-3"/>
                  <c:y val="-6.77295607834388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1C-4079-BE71-B5DC7A960019}"/>
                </c:ext>
              </c:extLst>
            </c:dLbl>
            <c:dLbl>
              <c:idx val="2"/>
              <c:layout>
                <c:manualLayout>
                  <c:x val="3.78787841129018E-3"/>
                  <c:y val="-7.614566005238686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1C-4079-BE71-B5DC7A960019}"/>
                </c:ext>
              </c:extLst>
            </c:dLbl>
            <c:dLbl>
              <c:idx val="3"/>
              <c:layout>
                <c:manualLayout>
                  <c:x val="0"/>
                  <c:y val="7.25387603656948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1C-4079-BE71-B5DC7A960019}"/>
                </c:ext>
              </c:extLst>
            </c:dLbl>
            <c:dLbl>
              <c:idx val="4"/>
              <c:layout>
                <c:manualLayout>
                  <c:x val="1.2626261370966487E-3"/>
                  <c:y val="1.2423765587494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1C-4079-BE71-B5DC7A960019}"/>
                </c:ext>
              </c:extLst>
            </c:dLbl>
            <c:dLbl>
              <c:idx val="5"/>
              <c:layout>
                <c:manualLayout>
                  <c:x val="-1.2626261370967419E-3"/>
                  <c:y val="-4.7691229190705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61C-4079-BE71-B5DC7A960019}"/>
                </c:ext>
              </c:extLst>
            </c:dLbl>
            <c:dLbl>
              <c:idx val="6"/>
              <c:layout>
                <c:manualLayout>
                  <c:x val="8.8383829596771959E-3"/>
                  <c:y val="-1.078062239689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61C-4079-BE71-B5DC7A960019}"/>
                </c:ext>
              </c:extLst>
            </c:dLbl>
            <c:dLbl>
              <c:idx val="7"/>
              <c:layout>
                <c:manualLayout>
                  <c:x val="0"/>
                  <c:y val="-7.0088403754395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61C-4079-BE71-B5DC7A960019}"/>
                </c:ext>
              </c:extLst>
            </c:dLbl>
            <c:dLbl>
              <c:idx val="8"/>
              <c:layout>
                <c:manualLayout>
                  <c:x val="5.0505045483869616E-3"/>
                  <c:y val="7.25387603656940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1C-4079-BE71-B5DC7A960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شیمی</c:v>
                </c:pt>
                <c:pt idx="1">
                  <c:v> علوم ریاضی</c:v>
                </c:pt>
                <c:pt idx="2">
                  <c:v> فیزیک</c:v>
                </c:pt>
                <c:pt idx="3">
                  <c:v> زیست شناسی</c:v>
                </c:pt>
                <c:pt idx="4">
                  <c:v> علوم زمین</c:v>
                </c:pt>
                <c:pt idx="5">
                  <c:v>فنی و مهندسی</c:v>
                </c:pt>
                <c:pt idx="6">
                  <c:v>علوم انسانی</c:v>
                </c:pt>
                <c:pt idx="7">
                  <c:v> هنر</c:v>
                </c:pt>
                <c:pt idx="8">
                  <c:v>دانشگاه</c:v>
                </c:pt>
              </c:strCache>
            </c:strRef>
          </c:cat>
          <c:val>
            <c:numRef>
              <c:f>Sheet1!$D$2:$D$10</c:f>
              <c:numCache>
                <c:formatCode>0.00</c:formatCode>
                <c:ptCount val="9"/>
                <c:pt idx="0">
                  <c:v>2.2608695652173929</c:v>
                </c:pt>
                <c:pt idx="1">
                  <c:v>1</c:v>
                </c:pt>
                <c:pt idx="2">
                  <c:v>1.8695652173913038</c:v>
                </c:pt>
                <c:pt idx="3">
                  <c:v>1.1176470588235301</c:v>
                </c:pt>
                <c:pt idx="4">
                  <c:v>1.1304347826086956</c:v>
                </c:pt>
                <c:pt idx="5">
                  <c:v>3.1904761904761907</c:v>
                </c:pt>
                <c:pt idx="6">
                  <c:v>0.73684210526315785</c:v>
                </c:pt>
                <c:pt idx="7">
                  <c:v>0.25</c:v>
                </c:pt>
                <c:pt idx="8">
                  <c:v>1.4390243902439011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C-4079-BE71-B5DC7A960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1013760"/>
        <c:axId val="101044224"/>
      </c:barChart>
      <c:catAx>
        <c:axId val="10101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01044224"/>
        <c:crosses val="autoZero"/>
        <c:auto val="1"/>
        <c:lblAlgn val="ctr"/>
        <c:lblOffset val="100"/>
        <c:noMultiLvlLbl val="0"/>
      </c:catAx>
      <c:valAx>
        <c:axId val="10104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0101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42842070995446"/>
          <c:y val="6.0407741441738435E-3"/>
          <c:w val="0.57022988909115069"/>
          <c:h val="7.468941584775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38382667498826E-2"/>
          <c:y val="2.5036470449079397E-2"/>
          <c:w val="0.9380450469972077"/>
          <c:h val="0.71412706548534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سال 2016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6.7726747283419764E-3"/>
                  <c:y val="-3.06569025907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B9-4D98-98C6-273F4AA90DBF}"/>
                </c:ext>
              </c:extLst>
            </c:dLbl>
            <c:dLbl>
              <c:idx val="8"/>
              <c:layout>
                <c:manualLayout>
                  <c:x val="-3.3863373641709886E-3"/>
                  <c:y val="-4.257903137598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B9-4D98-98C6-273F4AA90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شیمی</c:v>
                </c:pt>
                <c:pt idx="1">
                  <c:v>علوم ریاضی</c:v>
                </c:pt>
                <c:pt idx="2">
                  <c:v>فیزیک</c:v>
                </c:pt>
                <c:pt idx="3">
                  <c:v>زیست شناسی</c:v>
                </c:pt>
                <c:pt idx="4">
                  <c:v>علوم زمین</c:v>
                </c:pt>
                <c:pt idx="5">
                  <c:v>فنی و مهندسی</c:v>
                </c:pt>
                <c:pt idx="6">
                  <c:v>علوم انسانی</c:v>
                </c:pt>
                <c:pt idx="7">
                  <c:v>هنر</c:v>
                </c:pt>
                <c:pt idx="8">
                  <c:v>دانشگاه</c:v>
                </c:pt>
              </c:strCache>
            </c:strRef>
          </c:cat>
          <c:val>
            <c:numRef>
              <c:f>Sheet1!$B$27:$B$35</c:f>
              <c:numCache>
                <c:formatCode>0.00</c:formatCode>
                <c:ptCount val="9"/>
                <c:pt idx="0">
                  <c:v>2.4</c:v>
                </c:pt>
                <c:pt idx="1">
                  <c:v>0.51612903225806495</c:v>
                </c:pt>
                <c:pt idx="2">
                  <c:v>2.1739130434782608</c:v>
                </c:pt>
                <c:pt idx="3">
                  <c:v>0.73333333333333361</c:v>
                </c:pt>
                <c:pt idx="4">
                  <c:v>0.3157894736842109</c:v>
                </c:pt>
                <c:pt idx="5">
                  <c:v>0.81818181818181857</c:v>
                </c:pt>
                <c:pt idx="6">
                  <c:v>0</c:v>
                </c:pt>
                <c:pt idx="7">
                  <c:v>0</c:v>
                </c:pt>
                <c:pt idx="8">
                  <c:v>0.99333333333333329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B-49D8-A161-53DECEEFE53C}"/>
            </c:ext>
          </c:extLst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سال 2017</c:v>
                </c:pt>
              </c:strCache>
            </c:strRef>
          </c:tx>
          <c:spPr>
            <a:solidFill>
              <a:srgbClr val="004F8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287791213904128E-3"/>
                  <c:y val="-5.1094837651182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B9-4D98-98C6-273F4AA90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شیمی</c:v>
                </c:pt>
                <c:pt idx="1">
                  <c:v>علوم ریاضی</c:v>
                </c:pt>
                <c:pt idx="2">
                  <c:v>فیزیک</c:v>
                </c:pt>
                <c:pt idx="3">
                  <c:v>زیست شناسی</c:v>
                </c:pt>
                <c:pt idx="4">
                  <c:v>علوم زمین</c:v>
                </c:pt>
                <c:pt idx="5">
                  <c:v>فنی و مهندسی</c:v>
                </c:pt>
                <c:pt idx="6">
                  <c:v>علوم انسانی</c:v>
                </c:pt>
                <c:pt idx="7">
                  <c:v>هنر</c:v>
                </c:pt>
                <c:pt idx="8">
                  <c:v>دانشگاه</c:v>
                </c:pt>
              </c:strCache>
            </c:strRef>
          </c:cat>
          <c:val>
            <c:numRef>
              <c:f>Sheet1!$C$27:$C$35</c:f>
              <c:numCache>
                <c:formatCode>0.00</c:formatCode>
                <c:ptCount val="9"/>
                <c:pt idx="0">
                  <c:v>2.1904761904761907</c:v>
                </c:pt>
                <c:pt idx="1">
                  <c:v>0.96666666666666667</c:v>
                </c:pt>
                <c:pt idx="2">
                  <c:v>1.56</c:v>
                </c:pt>
                <c:pt idx="3">
                  <c:v>0.73333333333333361</c:v>
                </c:pt>
                <c:pt idx="4">
                  <c:v>0.26315789473684226</c:v>
                </c:pt>
                <c:pt idx="5">
                  <c:v>1.0454545454545454</c:v>
                </c:pt>
                <c:pt idx="6">
                  <c:v>0.11764705882352942</c:v>
                </c:pt>
                <c:pt idx="7">
                  <c:v>0</c:v>
                </c:pt>
                <c:pt idx="8">
                  <c:v>0.9375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B-49D8-A161-53DECEEFE53C}"/>
            </c:ext>
          </c:extLst>
        </c:ser>
        <c:ser>
          <c:idx val="2"/>
          <c:order val="2"/>
          <c:tx>
            <c:strRef>
              <c:f>Sheet1!$D$26</c:f>
              <c:strCache>
                <c:ptCount val="1"/>
                <c:pt idx="0">
                  <c:v>سال 2018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821947803475822E-2"/>
                  <c:y val="-3.06569025907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B9-4D98-98C6-273F4AA90DBF}"/>
                </c:ext>
              </c:extLst>
            </c:dLbl>
            <c:dLbl>
              <c:idx val="4"/>
              <c:layout>
                <c:manualLayout>
                  <c:x val="-8.2776179331137148E-17"/>
                  <c:y val="-3.9172708865906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B9-4D98-98C6-273F4AA90DBF}"/>
                </c:ext>
              </c:extLst>
            </c:dLbl>
            <c:dLbl>
              <c:idx val="8"/>
              <c:layout>
                <c:manualLayout>
                  <c:x val="5.6438956069516438E-3"/>
                  <c:y val="-3.576638635582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B9-4D98-98C6-273F4AA90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شیمی</c:v>
                </c:pt>
                <c:pt idx="1">
                  <c:v>علوم ریاضی</c:v>
                </c:pt>
                <c:pt idx="2">
                  <c:v>فیزیک</c:v>
                </c:pt>
                <c:pt idx="3">
                  <c:v>زیست شناسی</c:v>
                </c:pt>
                <c:pt idx="4">
                  <c:v>علوم زمین</c:v>
                </c:pt>
                <c:pt idx="5">
                  <c:v>فنی و مهندسی</c:v>
                </c:pt>
                <c:pt idx="6">
                  <c:v>علوم انسانی</c:v>
                </c:pt>
                <c:pt idx="7">
                  <c:v>هنر</c:v>
                </c:pt>
                <c:pt idx="8">
                  <c:v>دانشگاه</c:v>
                </c:pt>
              </c:strCache>
            </c:strRef>
          </c:cat>
          <c:val>
            <c:numRef>
              <c:f>Sheet1!$D$27:$D$35</c:f>
              <c:numCache>
                <c:formatCode>0.00</c:formatCode>
                <c:ptCount val="9"/>
                <c:pt idx="0">
                  <c:v>1.6956521739130446</c:v>
                </c:pt>
                <c:pt idx="1">
                  <c:v>0.8</c:v>
                </c:pt>
                <c:pt idx="2">
                  <c:v>1.478260869565218</c:v>
                </c:pt>
                <c:pt idx="3">
                  <c:v>0.52941176470588236</c:v>
                </c:pt>
                <c:pt idx="4">
                  <c:v>0.30434782608695671</c:v>
                </c:pt>
                <c:pt idx="5">
                  <c:v>2.0476190476190488</c:v>
                </c:pt>
                <c:pt idx="6">
                  <c:v>0.10526315789473686</c:v>
                </c:pt>
                <c:pt idx="7">
                  <c:v>0</c:v>
                </c:pt>
                <c:pt idx="8">
                  <c:v>0.93292682926829273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3B-49D8-A161-53DECEEFE5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8218624"/>
        <c:axId val="108232704"/>
      </c:barChart>
      <c:catAx>
        <c:axId val="10821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08232704"/>
        <c:crosses val="autoZero"/>
        <c:auto val="1"/>
        <c:lblAlgn val="ctr"/>
        <c:lblOffset val="100"/>
        <c:noMultiLvlLbl val="0"/>
      </c:catAx>
      <c:valAx>
        <c:axId val="10823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1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266890846347973"/>
          <c:y val="5.4125797670423775E-2"/>
          <c:w val="0.30733109153652083"/>
          <c:h val="4.7018783857035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a-IR" sz="4000" b="1" i="0" u="none" strike="noStrike" kern="120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کتابهای چاپ شده به تفکیک دانشکده </a:t>
            </a:r>
          </a:p>
          <a:p>
            <a:pPr>
              <a:defRPr sz="3200"/>
            </a:pPr>
            <a:r>
              <a:rPr lang="fa-IR" sz="4000" b="1" i="0" u="none" strike="noStrike" kern="120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در سال 1395-1397 </a:t>
            </a:r>
            <a:endParaRPr lang="en-US" sz="4000" b="1" i="0" u="none" strike="noStrike" kern="120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65335811776290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سال 95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Sheet1!$A$29:$A$37</c:f>
              <c:strCache>
                <c:ptCount val="9"/>
                <c:pt idx="0">
                  <c:v>دانشکده شیمی</c:v>
                </c:pt>
                <c:pt idx="1">
                  <c:v>دانشکده علوم ریاضی</c:v>
                </c:pt>
                <c:pt idx="2">
                  <c:v>دانشکده فیزیک</c:v>
                </c:pt>
                <c:pt idx="3">
                  <c:v>دانشکده زیست شناسی</c:v>
                </c:pt>
                <c:pt idx="4">
                  <c:v>دانشکده علوم زمین</c:v>
                </c:pt>
                <c:pt idx="5">
                  <c:v>دانشکده فنی و مهندسی</c:v>
                </c:pt>
                <c:pt idx="6">
                  <c:v>دانشکده علوم انسانی</c:v>
                </c:pt>
                <c:pt idx="7">
                  <c:v>دانشکده هنر</c:v>
                </c:pt>
                <c:pt idx="8">
                  <c:v>دانشگاه</c:v>
                </c:pt>
              </c:strCache>
            </c:strRef>
          </c:cat>
          <c:val>
            <c:numRef>
              <c:f>Sheet1!$B$29:$B$37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8</c:v>
                </c:pt>
                <c:pt idx="7">
                  <c:v>0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F-4ECC-B9E6-D3E2B1F95480}"/>
            </c:ext>
          </c:extLst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سال 96</c:v>
                </c:pt>
              </c:strCache>
            </c:strRef>
          </c:tx>
          <c:spPr>
            <a:solidFill>
              <a:srgbClr val="004F8A"/>
            </a:solidFill>
            <a:ln>
              <a:noFill/>
            </a:ln>
            <a:effectLst/>
          </c:spPr>
          <c:invertIfNegative val="0"/>
          <c:cat>
            <c:strRef>
              <c:f>Sheet1!$A$29:$A$37</c:f>
              <c:strCache>
                <c:ptCount val="9"/>
                <c:pt idx="0">
                  <c:v>دانشکده شیمی</c:v>
                </c:pt>
                <c:pt idx="1">
                  <c:v>دانشکده علوم ریاضی</c:v>
                </c:pt>
                <c:pt idx="2">
                  <c:v>دانشکده فیزیک</c:v>
                </c:pt>
                <c:pt idx="3">
                  <c:v>دانشکده زیست شناسی</c:v>
                </c:pt>
                <c:pt idx="4">
                  <c:v>دانشکده علوم زمین</c:v>
                </c:pt>
                <c:pt idx="5">
                  <c:v>دانشکده فنی و مهندسی</c:v>
                </c:pt>
                <c:pt idx="6">
                  <c:v>دانشکده علوم انسانی</c:v>
                </c:pt>
                <c:pt idx="7">
                  <c:v>دانشکده هنر</c:v>
                </c:pt>
                <c:pt idx="8">
                  <c:v>دانشگاه</c:v>
                </c:pt>
              </c:strCache>
            </c:strRef>
          </c:cat>
          <c:val>
            <c:numRef>
              <c:f>Sheet1!$C$29:$C$37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0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F-4ECC-B9E6-D3E2B1F95480}"/>
            </c:ext>
          </c:extLst>
        </c:ser>
        <c:ser>
          <c:idx val="2"/>
          <c:order val="2"/>
          <c:tx>
            <c:strRef>
              <c:f>Sheet1!$D$28</c:f>
              <c:strCache>
                <c:ptCount val="1"/>
                <c:pt idx="0">
                  <c:v>سال 97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cat>
            <c:strRef>
              <c:f>Sheet1!$A$29:$A$37</c:f>
              <c:strCache>
                <c:ptCount val="9"/>
                <c:pt idx="0">
                  <c:v>دانشکده شیمی</c:v>
                </c:pt>
                <c:pt idx="1">
                  <c:v>دانشکده علوم ریاضی</c:v>
                </c:pt>
                <c:pt idx="2">
                  <c:v>دانشکده فیزیک</c:v>
                </c:pt>
                <c:pt idx="3">
                  <c:v>دانشکده زیست شناسی</c:v>
                </c:pt>
                <c:pt idx="4">
                  <c:v>دانشکده علوم زمین</c:v>
                </c:pt>
                <c:pt idx="5">
                  <c:v>دانشکده فنی و مهندسی</c:v>
                </c:pt>
                <c:pt idx="6">
                  <c:v>دانشکده علوم انسانی</c:v>
                </c:pt>
                <c:pt idx="7">
                  <c:v>دانشکده هنر</c:v>
                </c:pt>
                <c:pt idx="8">
                  <c:v>دانشگاه</c:v>
                </c:pt>
              </c:strCache>
            </c:strRef>
          </c:cat>
          <c:val>
            <c:numRef>
              <c:f>Sheet1!$D$29:$D$37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F-4ECC-B9E6-D3E2B1F95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54720"/>
        <c:axId val="110260608"/>
      </c:barChart>
      <c:catAx>
        <c:axId val="1102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60608"/>
        <c:crosses val="autoZero"/>
        <c:auto val="1"/>
        <c:lblAlgn val="ctr"/>
        <c:lblOffset val="100"/>
        <c:noMultiLvlLbl val="0"/>
      </c:catAx>
      <c:valAx>
        <c:axId val="11026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4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4F405-4ECB-4A45-A7CB-BA82700E9896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01FF26-4F2A-4C78-AC1B-759DE9BD3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5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FF26-4F2A-4C78-AC1B-759DE9BD38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0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FF26-4F2A-4C78-AC1B-759DE9BD38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0" y="1621191"/>
            <a:ext cx="9906000" cy="3448756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387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5" y="527403"/>
            <a:ext cx="2847975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0" y="527403"/>
            <a:ext cx="8378825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854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11" y="880533"/>
            <a:ext cx="9521756" cy="4502391"/>
          </a:xfrm>
        </p:spPr>
        <p:txBody>
          <a:bodyPr anchor="ctr">
            <a:normAutofit/>
          </a:bodyPr>
          <a:lstStyle>
            <a:lvl1pPr algn="l">
              <a:defRPr sz="69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5711" y="6289178"/>
            <a:ext cx="9521756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603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441" y="4685981"/>
            <a:ext cx="844968" cy="527403"/>
          </a:xfrm>
        </p:spPr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2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20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208000" cy="170341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1330" y="2179360"/>
            <a:ext cx="12273364" cy="8871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8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86271" y="3482577"/>
            <a:ext cx="12273364" cy="5769568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202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19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1" y="2469622"/>
            <a:ext cx="11391900" cy="4120620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1" y="6629225"/>
            <a:ext cx="11391900" cy="216693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2637014"/>
            <a:ext cx="561340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4"/>
            <a:ext cx="11391900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1" y="2428347"/>
            <a:ext cx="5587603" cy="119009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1" y="3618442"/>
            <a:ext cx="558760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0" y="2428347"/>
            <a:ext cx="5615120" cy="119009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0" y="3618442"/>
            <a:ext cx="5615120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2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76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1" y="660400"/>
            <a:ext cx="4259923" cy="23114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1"/>
            <a:ext cx="6686550" cy="7039681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1" y="2971800"/>
            <a:ext cx="4259923" cy="550562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572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1" y="660400"/>
            <a:ext cx="4259923" cy="23114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5120" y="1426281"/>
            <a:ext cx="6686550" cy="7039681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1" y="2971800"/>
            <a:ext cx="4259923" cy="550562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2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4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5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E6086-9969-4B30-B1AE-D14C21C25CE7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5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5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D400-19E2-43A8-B743-B31AE5BBC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2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3956" r:id="rId13"/>
    <p:sldLayoutId id="2147483957" r:id="rId14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5" y="0"/>
            <a:ext cx="14037123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0627" y="1803953"/>
            <a:ext cx="10972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3200" b="1" dirty="0">
                <a:cs typeface="B Nazanin" panose="00000400000000000000" pitchFamily="2" charset="-78"/>
              </a:rPr>
              <a:t>در لایحه بودجه ۱۳۹۷ دانشگاه های کشور با تکیه بر تجارب مدلسازی توزیع اعتبار بر مبنای شاخص های </a:t>
            </a:r>
            <a:r>
              <a:rPr lang="fa-IR" sz="3200" b="1" dirty="0" smtClean="0">
                <a:cs typeface="B Nazanin" panose="00000400000000000000" pitchFamily="2" charset="-78"/>
              </a:rPr>
              <a:t>عملکرد سال </a:t>
            </a:r>
            <a:r>
              <a:rPr lang="fa-IR" sz="3200" b="1" dirty="0">
                <a:cs typeface="B Nazanin" panose="00000400000000000000" pitchFamily="2" charset="-78"/>
              </a:rPr>
              <a:t>گذشته، مبلغ </a:t>
            </a:r>
            <a:r>
              <a:rPr lang="fa-IR" sz="3200" b="1" dirty="0" smtClean="0">
                <a:cs typeface="B Nazanin" panose="00000400000000000000" pitchFamily="2" charset="-78"/>
              </a:rPr>
              <a:t>3/100 میلیارد </a:t>
            </a:r>
            <a:r>
              <a:rPr lang="fa-IR" sz="3200" b="1" dirty="0">
                <a:cs typeface="B Nazanin" panose="00000400000000000000" pitchFamily="2" charset="-78"/>
              </a:rPr>
              <a:t>ریال </a:t>
            </a:r>
            <a:r>
              <a:rPr lang="fa-IR" sz="3200" b="1" dirty="0" smtClean="0">
                <a:cs typeface="B Nazanin" panose="00000400000000000000" pitchFamily="2" charset="-78"/>
              </a:rPr>
              <a:t>(</a:t>
            </a:r>
            <a:r>
              <a:rPr lang="fa-IR" sz="3200" b="1" dirty="0" smtClean="0">
                <a:solidFill>
                  <a:srgbClr val="800000"/>
                </a:solidFill>
                <a:cs typeface="B Nazanin" panose="00000400000000000000" pitchFamily="2" charset="-78"/>
              </a:rPr>
              <a:t>معادل </a:t>
            </a:r>
            <a:r>
              <a:rPr lang="fa-IR" sz="3200" b="1" dirty="0">
                <a:solidFill>
                  <a:srgbClr val="800000"/>
                </a:solidFill>
                <a:cs typeface="B Nazanin" panose="00000400000000000000" pitchFamily="2" charset="-78"/>
              </a:rPr>
              <a:t>۴0 درصد رشد اعتبارات دانشگاه ها </a:t>
            </a:r>
            <a:r>
              <a:rPr lang="fa-IR" sz="3200" b="1" dirty="0">
                <a:cs typeface="B Nazanin" panose="00000400000000000000" pitchFamily="2" charset="-78"/>
              </a:rPr>
              <a:t>در لایحه ۱۳۹۷ </a:t>
            </a:r>
            <a:r>
              <a:rPr lang="fa-IR" sz="3200" b="1" dirty="0" smtClean="0">
                <a:cs typeface="B Nazanin" panose="00000400000000000000" pitchFamily="2" charset="-78"/>
              </a:rPr>
              <a:t>)، </a:t>
            </a:r>
            <a:r>
              <a:rPr lang="fa-IR" sz="3200" b="1" dirty="0">
                <a:cs typeface="B Nazanin" panose="00000400000000000000" pitchFamily="2" charset="-78"/>
              </a:rPr>
              <a:t>در قالب </a:t>
            </a:r>
            <a:r>
              <a:rPr lang="fa-IR" sz="3200" b="1" dirty="0" smtClean="0">
                <a:cs typeface="B Nazanin" panose="00000400000000000000" pitchFamily="2" charset="-78"/>
              </a:rPr>
              <a:t>مدل شاخص </a:t>
            </a:r>
            <a:r>
              <a:rPr lang="fa-IR" sz="3200" b="1" dirty="0">
                <a:cs typeface="B Nazanin" panose="00000400000000000000" pitchFamily="2" charset="-78"/>
              </a:rPr>
              <a:t>های عملکرد در بین دانشگاه ها توزیع شد. </a:t>
            </a:r>
            <a:endParaRPr lang="fa-IR" sz="3200" b="1" dirty="0" smtClean="0">
              <a:cs typeface="B Nazanin" panose="00000400000000000000" pitchFamily="2" charset="-78"/>
            </a:endParaRPr>
          </a:p>
          <a:p>
            <a:pPr algn="just" rtl="1">
              <a:buFont typeface="Arial" pitchFamily="34" charset="0"/>
              <a:buChar char="•"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algn="just" rtl="1">
              <a:buFont typeface="Arial" pitchFamily="34" charset="0"/>
              <a:buChar char="•"/>
            </a:pPr>
            <a:r>
              <a:rPr lang="fa-IR" sz="3200" b="1" dirty="0" smtClean="0">
                <a:cs typeface="B Nazanin" panose="00000400000000000000" pitchFamily="2" charset="-78"/>
              </a:rPr>
              <a:t>هر چند اعتبار </a:t>
            </a:r>
            <a:r>
              <a:rPr lang="fa-IR" sz="3200" b="1" dirty="0">
                <a:cs typeface="B Nazanin" panose="00000400000000000000" pitchFamily="2" charset="-78"/>
              </a:rPr>
              <a:t>توزیع شده نسبت به کل اعتبار هزینه ای دانشگاه ها </a:t>
            </a:r>
            <a:r>
              <a:rPr lang="fa-IR" sz="3200" b="1" dirty="0" smtClean="0">
                <a:cs typeface="B Nazanin" panose="00000400000000000000" pitchFamily="2" charset="-78"/>
              </a:rPr>
              <a:t>مقدار </a:t>
            </a:r>
            <a:r>
              <a:rPr lang="fa-IR" sz="3200" b="1" dirty="0">
                <a:cs typeface="B Nazanin" panose="00000400000000000000" pitchFamily="2" charset="-78"/>
              </a:rPr>
              <a:t>ناچیزی است </a:t>
            </a:r>
            <a:r>
              <a:rPr lang="fa-IR" sz="3200" b="1" dirty="0" smtClean="0">
                <a:cs typeface="B Nazanin" panose="00000400000000000000" pitchFamily="2" charset="-78"/>
              </a:rPr>
              <a:t>(حدود 4/3 درصد)، </a:t>
            </a:r>
            <a:r>
              <a:rPr lang="fa-IR" sz="3200" b="1" dirty="0">
                <a:cs typeface="B Nazanin" panose="00000400000000000000" pitchFamily="2" charset="-78"/>
              </a:rPr>
              <a:t>ولی از آنجا که در لوایح بودجه </a:t>
            </a:r>
            <a:r>
              <a:rPr lang="fa-IR" sz="3200" b="1" dirty="0" smtClean="0">
                <a:cs typeface="B Nazanin" panose="00000400000000000000" pitchFamily="2" charset="-78"/>
              </a:rPr>
              <a:t>برنامه</a:t>
            </a:r>
            <a:r>
              <a:rPr lang="fa-IR" sz="1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ریزی </a:t>
            </a:r>
            <a:r>
              <a:rPr lang="fa-IR" sz="3200" b="1" dirty="0">
                <a:cs typeface="B Nazanin" panose="00000400000000000000" pitchFamily="2" charset="-78"/>
              </a:rPr>
              <a:t>برای مقادیر حاشیه ای و </a:t>
            </a:r>
            <a:r>
              <a:rPr lang="fa-IR" sz="3200" b="1" dirty="0" smtClean="0">
                <a:cs typeface="B Nazanin" panose="00000400000000000000" pitchFamily="2" charset="-78"/>
              </a:rPr>
              <a:t>جزیی افزایش </a:t>
            </a:r>
            <a:r>
              <a:rPr lang="fa-IR" sz="3200" b="1" dirty="0">
                <a:cs typeface="B Nazanin" panose="00000400000000000000" pitchFamily="2" charset="-78"/>
              </a:rPr>
              <a:t>یا تغییر اعتبار، امکانپذیر است، مبلغ فوق سهم قابل توجهی بوده و بخش </a:t>
            </a:r>
            <a:r>
              <a:rPr lang="fa-IR" sz="3200" b="1" dirty="0" smtClean="0">
                <a:cs typeface="B Nazanin" panose="00000400000000000000" pitchFamily="2" charset="-78"/>
              </a:rPr>
              <a:t>عمده</a:t>
            </a:r>
            <a:r>
              <a:rPr lang="fa-IR" sz="1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ای </a:t>
            </a:r>
            <a:r>
              <a:rPr lang="fa-IR" sz="3200" b="1" dirty="0">
                <a:cs typeface="B Nazanin" panose="00000400000000000000" pitchFamily="2" charset="-78"/>
              </a:rPr>
              <a:t>از رشد اعتبار برخی </a:t>
            </a:r>
            <a:r>
              <a:rPr lang="fa-IR" sz="3200" b="1" dirty="0" smtClean="0">
                <a:cs typeface="B Nazanin" panose="00000400000000000000" pitchFamily="2" charset="-78"/>
              </a:rPr>
              <a:t>از دانشگاه </a:t>
            </a:r>
            <a:r>
              <a:rPr lang="fa-IR" sz="3200" b="1" dirty="0">
                <a:cs typeface="B Nazanin" panose="00000400000000000000" pitchFamily="2" charset="-78"/>
              </a:rPr>
              <a:t>های کشور را شامل می شود.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07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63140"/>
            <a:ext cx="119557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b="1" dirty="0">
                <a:solidFill>
                  <a:srgbClr val="C00000"/>
                </a:solidFill>
                <a:latin typeface="B Lotus,Bold"/>
                <a:cs typeface="B Nazanin" panose="00000400000000000000" pitchFamily="2" charset="-78"/>
              </a:rPr>
              <a:t>اهداف طراحي مدل شاخص های عملکرد</a:t>
            </a:r>
          </a:p>
          <a:p>
            <a:pPr marL="457200" indent="-457200" algn="just" rt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3200" b="1" dirty="0">
                <a:cs typeface="B Nazanin" panose="00000400000000000000" pitchFamily="2" charset="-78"/>
              </a:rPr>
              <a:t>توجه ویژه به مولفه های کارآمدی در مدیریت دانشگاه ها و موسسات آموزش عالی و توزیع عادلانه </a:t>
            </a:r>
            <a:r>
              <a:rPr lang="fa-IR" sz="3200" b="1" dirty="0" smtClean="0">
                <a:cs typeface="B Nazanin" panose="00000400000000000000" pitchFamily="2" charset="-78"/>
              </a:rPr>
              <a:t>منابع</a:t>
            </a:r>
            <a:r>
              <a:rPr lang="en-US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براساس </a:t>
            </a:r>
            <a:r>
              <a:rPr lang="fa-IR" sz="3200" b="1" dirty="0">
                <a:cs typeface="B Nazanin" panose="00000400000000000000" pitchFamily="2" charset="-78"/>
              </a:rPr>
              <a:t>شاخص های کیفی و تعیین بخشی از بودجه دانشگاه ها مستقل از تعداد دانشجو و هیأت علمی آنها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3200" b="1" dirty="0">
                <a:cs typeface="B Nazanin" panose="00000400000000000000" pitchFamily="2" charset="-78"/>
              </a:rPr>
              <a:t>استفاده از ظرفیت بودجه جهت سیاست گذاری، رفتارسازی و هدایت دانشگاه ها و موسسات آموزش عالی </a:t>
            </a:r>
            <a:r>
              <a:rPr lang="fa-IR" sz="3200" b="1" dirty="0" smtClean="0">
                <a:cs typeface="B Nazanin" panose="00000400000000000000" pitchFamily="2" charset="-78"/>
              </a:rPr>
              <a:t>در</a:t>
            </a:r>
            <a:r>
              <a:rPr lang="en-US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جهت </a:t>
            </a:r>
            <a:r>
              <a:rPr lang="fa-IR" sz="3200" b="1" dirty="0">
                <a:cs typeface="B Nazanin" panose="00000400000000000000" pitchFamily="2" charset="-78"/>
              </a:rPr>
              <a:t>تحقق اهداف بخش آموزش عالی و اجتناب از افزایش تعداد دانشجوی دولتی با توجه به کاهش </a:t>
            </a:r>
            <a:r>
              <a:rPr lang="fa-IR" sz="3200" b="1" dirty="0" smtClean="0">
                <a:cs typeface="B Nazanin" panose="00000400000000000000" pitchFamily="2" charset="-78"/>
              </a:rPr>
              <a:t>همزمان</a:t>
            </a:r>
            <a:r>
              <a:rPr lang="en-US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جمعیت </a:t>
            </a:r>
            <a:r>
              <a:rPr lang="fa-IR" sz="3200" b="1" dirty="0">
                <a:cs typeface="B Nazanin" panose="00000400000000000000" pitchFamily="2" charset="-78"/>
              </a:rPr>
              <a:t>دانشجویی و همچنین کاهش جمعیت دانشجوی </a:t>
            </a:r>
            <a:r>
              <a:rPr lang="fa-IR" sz="3200" b="1" dirty="0" smtClean="0">
                <a:cs typeface="B Nazanin" panose="00000400000000000000" pitchFamily="2" charset="-78"/>
              </a:rPr>
              <a:t>دولتی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1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78508"/>
            <a:ext cx="1320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شاخص های سنجش عملکرد در دانشگاه </a:t>
            </a:r>
            <a:r>
              <a:rPr lang="fa-IR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ها بر اساس مدل جدید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69438"/>
              </p:ext>
            </p:extLst>
          </p:nvPr>
        </p:nvGraphicFramePr>
        <p:xfrm>
          <a:off x="471558" y="1779349"/>
          <a:ext cx="12264886" cy="702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043">
                  <a:extLst>
                    <a:ext uri="{9D8B030D-6E8A-4147-A177-3AD203B41FA5}">
                      <a16:colId xmlns:a16="http://schemas.microsoft.com/office/drawing/2014/main" val="1390757837"/>
                    </a:ext>
                  </a:extLst>
                </a:gridCol>
                <a:gridCol w="4800601">
                  <a:extLst>
                    <a:ext uri="{9D8B030D-6E8A-4147-A177-3AD203B41FA5}">
                      <a16:colId xmlns:a16="http://schemas.microsoft.com/office/drawing/2014/main" val="2663225626"/>
                    </a:ext>
                  </a:extLst>
                </a:gridCol>
                <a:gridCol w="3289851">
                  <a:extLst>
                    <a:ext uri="{9D8B030D-6E8A-4147-A177-3AD203B41FA5}">
                      <a16:colId xmlns:a16="http://schemas.microsoft.com/office/drawing/2014/main" val="1079308028"/>
                    </a:ext>
                  </a:extLst>
                </a:gridCol>
                <a:gridCol w="1451113">
                  <a:extLst>
                    <a:ext uri="{9D8B030D-6E8A-4147-A177-3AD203B41FA5}">
                      <a16:colId xmlns:a16="http://schemas.microsoft.com/office/drawing/2014/main" val="2992386837"/>
                    </a:ext>
                  </a:extLst>
                </a:gridCol>
                <a:gridCol w="934278">
                  <a:extLst>
                    <a:ext uri="{9D8B030D-6E8A-4147-A177-3AD203B41FA5}">
                      <a16:colId xmlns:a16="http://schemas.microsoft.com/office/drawing/2014/main" val="554584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effectLst/>
                          <a:cs typeface="B Nazanin" panose="00000400000000000000" pitchFamily="2" charset="-78"/>
                        </a:rPr>
                        <a:t>وزن شاخص </a:t>
                      </a:r>
                    </a:p>
                    <a:p>
                      <a:pPr algn="ctr" rtl="1"/>
                      <a:r>
                        <a:rPr lang="fa-IR" sz="2800" kern="1200" dirty="0" smtClean="0">
                          <a:effectLst/>
                          <a:cs typeface="B Nazanin" panose="00000400000000000000" pitchFamily="2" charset="-78"/>
                        </a:rPr>
                        <a:t>نهایی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effectLst/>
                          <a:cs typeface="B Nazanin" panose="00000400000000000000" pitchFamily="2" charset="-78"/>
                        </a:rPr>
                        <a:t>زیر شاخص ها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effectLst/>
                          <a:cs typeface="B Nazanin" panose="00000400000000000000" pitchFamily="2" charset="-78"/>
                        </a:rPr>
                        <a:t>شاخص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effectLst/>
                          <a:cs typeface="B Nazanin" panose="00000400000000000000" pitchFamily="2" charset="-78"/>
                        </a:rPr>
                        <a:t>حوزه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22701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تعداد طرح های جاری پژوهشی در سال 1395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ارتباط با صنعت و جامعه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1"/>
                      <a:r>
                        <a:rPr lang="fa-IR" sz="2400" b="1" u="none" strike="noStrike" kern="1200" baseline="0" dirty="0" smtClean="0">
                          <a:cs typeface="B Nazanin" panose="00000400000000000000" pitchFamily="2" charset="-78"/>
                        </a:rPr>
                        <a:t>پژوهشی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001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اعتبار مصوب طرح های جاری پژوهشی در سال 1395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630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اعتبار جذب شده طرح های جاری پژوهشی 1395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235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تعداد مقالات و مستندات ثبت شده در </a:t>
                      </a:r>
                      <a:r>
                        <a:rPr lang="en-US" sz="1800" u="none" strike="noStrike" kern="1200" baseline="0" dirty="0" smtClean="0">
                          <a:cs typeface="B Nazanin" panose="00000400000000000000" pitchFamily="2" charset="-78"/>
                        </a:rPr>
                        <a:t>WOS</a:t>
                      </a:r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 در سال 2016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عملکردسرانه تولیدات علمی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658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2075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تعداد استناد مقالات در </a:t>
                      </a:r>
                      <a:r>
                        <a:rPr lang="en-US" sz="1800" u="none" strike="noStrike" kern="1200" baseline="0" dirty="0" smtClean="0">
                          <a:cs typeface="B Nazanin" panose="00000400000000000000" pitchFamily="2" charset="-78"/>
                        </a:rPr>
                        <a:t>WOS</a:t>
                      </a:r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 در سال 2016</a:t>
                      </a:r>
                      <a:endParaRPr lang="en-US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1949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شاخص </a:t>
                      </a:r>
                      <a:r>
                        <a:rPr lang="en-US" sz="1800" u="none" strike="noStrike" kern="1200" baseline="0" dirty="0" smtClean="0">
                          <a:cs typeface="B Nazanin" panose="00000400000000000000" pitchFamily="2" charset="-78"/>
                        </a:rPr>
                        <a:t>H</a:t>
                      </a:r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 مقالات و مستندات در </a:t>
                      </a:r>
                      <a:r>
                        <a:rPr lang="en-US" sz="1800" u="none" strike="noStrike" kern="1200" baseline="0" dirty="0" smtClean="0">
                          <a:cs typeface="B Nazanin" panose="00000400000000000000" pitchFamily="2" charset="-78"/>
                        </a:rPr>
                        <a:t>WOS</a:t>
                      </a:r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3108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تعداد مقالات علمی و پژوهشی داخلی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528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نسبت هزينه کرد اقلام پژوهشی به بودجه عمومی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نسبت عملکرد اعتبار پژوهشی به بودجه عمومی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D1D1D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68757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24%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نسبت موزون هیات علمی</a:t>
                      </a:r>
                      <a:r>
                        <a:rPr lang="en-US" sz="1800" u="none" strike="noStrike" kern="1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دانشیار به بالا به كل هیات</a:t>
                      </a:r>
                      <a:r>
                        <a:rPr lang="en-US" sz="1800" u="none" strike="noStrike" kern="1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علمی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آموزشی</a:t>
                      </a:r>
                      <a:endParaRPr lang="en-US" sz="2400" b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776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نسبت كل (روزانه و شبانه) دانشجو به هیات علمی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89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16%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شاخص های 14 گانه دفتر امور بین الملل وزارت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فعالیت هاي بین المللی</a:t>
                      </a:r>
                    </a:p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دانشگاه ها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بین المللی</a:t>
                      </a:r>
                      <a:endParaRPr lang="en-US" sz="2400" b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009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99256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B2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نسبت عملكرد درآمد اختصاصی (منهای درامد حاصل</a:t>
                      </a:r>
                    </a:p>
                    <a:p>
                      <a:pPr algn="ctr" rtl="1"/>
                      <a:r>
                        <a:rPr lang="fa-IR" sz="18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از طرح های پژوهشی و فروش اموال) به تخصیص</a:t>
                      </a:r>
                      <a:endParaRPr lang="en-US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B2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نسبت عملکرد درآمد</a:t>
                      </a:r>
                    </a:p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اختصاصی به تخصیص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B28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24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توسعه</a:t>
                      </a:r>
                    </a:p>
                    <a:p>
                      <a:pPr algn="ctr" rtl="1"/>
                      <a:r>
                        <a:rPr lang="fa-IR" sz="24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مدیریت</a:t>
                      </a:r>
                      <a:endParaRPr lang="en-US" sz="2400" b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B28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4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B2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986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cs typeface="B Nazanin" panose="00000400000000000000" pitchFamily="2" charset="-78"/>
                        </a:rPr>
                        <a:t>نسبت كارمند به هیات علمی</a:t>
                      </a:r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B2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B2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6987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امتیاز</a:t>
                      </a:r>
                      <a:r>
                        <a:rPr lang="fa-IR" sz="2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سبز</a:t>
                      </a:r>
                      <a:endParaRPr lang="en-US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B2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FFB2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56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7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8782" y="856803"/>
            <a:ext cx="1320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b="1" dirty="0">
                <a:solidFill>
                  <a:srgbClr val="92278F"/>
                </a:solidFill>
                <a:latin typeface="B Lotus,Bold"/>
                <a:cs typeface="B Titr" panose="00000700000000000000" pitchFamily="2" charset="-78"/>
              </a:rPr>
              <a:t>تبیین و توضیح شاخص </a:t>
            </a:r>
            <a:r>
              <a:rPr lang="fa-IR" sz="3200" b="1" dirty="0" smtClean="0">
                <a:solidFill>
                  <a:srgbClr val="92278F"/>
                </a:solidFill>
                <a:latin typeface="B Lotus,Bold"/>
                <a:cs typeface="B Titr" panose="00000700000000000000" pitchFamily="2" charset="-78"/>
              </a:rPr>
              <a:t>ه</a:t>
            </a:r>
            <a:r>
              <a:rPr lang="fa-IR" sz="3200" b="1" dirty="0" smtClean="0">
                <a:solidFill>
                  <a:srgbClr val="92278F"/>
                </a:solidFill>
                <a:cs typeface="B Titr" panose="00000700000000000000" pitchFamily="2" charset="-78"/>
              </a:rPr>
              <a:t>ای پژوهشي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56186"/>
              </p:ext>
            </p:extLst>
          </p:nvPr>
        </p:nvGraphicFramePr>
        <p:xfrm>
          <a:off x="800376" y="2203421"/>
          <a:ext cx="11966712" cy="5943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3612">
                  <a:extLst>
                    <a:ext uri="{9D8B030D-6E8A-4147-A177-3AD203B41FA5}">
                      <a16:colId xmlns:a16="http://schemas.microsoft.com/office/drawing/2014/main" val="1062165157"/>
                    </a:ext>
                  </a:extLst>
                </a:gridCol>
                <a:gridCol w="8479640">
                  <a:extLst>
                    <a:ext uri="{9D8B030D-6E8A-4147-A177-3AD203B41FA5}">
                      <a16:colId xmlns:a16="http://schemas.microsoft.com/office/drawing/2014/main" val="40587153"/>
                    </a:ext>
                  </a:extLst>
                </a:gridCol>
                <a:gridCol w="1793460">
                  <a:extLst>
                    <a:ext uri="{9D8B030D-6E8A-4147-A177-3AD203B41FA5}">
                      <a16:colId xmlns:a16="http://schemas.microsoft.com/office/drawing/2014/main" val="386780487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kern="1200" dirty="0" smtClean="0">
                          <a:cs typeface="B Nazanin" panose="00000400000000000000" pitchFamily="2" charset="-78"/>
                        </a:rPr>
                        <a:t>وزن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32075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dirty="0" smtClean="0">
                          <a:cs typeface="B Nazanin" panose="00000400000000000000" pitchFamily="2" charset="-78"/>
                        </a:rPr>
                        <a:t>شاخص های پژوهشی </a:t>
                      </a:r>
                      <a:endParaRPr lang="en-US" sz="3200" b="1" dirty="0" smtClean="0">
                        <a:solidFill>
                          <a:srgbClr val="C0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1116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40%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u="none" strike="noStrike" kern="1200" baseline="0" dirty="0" smtClean="0">
                          <a:cs typeface="B Nazanin" panose="00000400000000000000" pitchFamily="2" charset="-78"/>
                        </a:rPr>
                        <a:t>نسبت تعداد طرح های پژوهشی در جریان به تعداد اعضای هیئت علمی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132075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ارتباط با صنعت و جامعه</a:t>
                      </a:r>
                    </a:p>
                    <a:p>
                      <a:pPr algn="ctr" rtl="1"/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5717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40%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u="none" strike="noStrike" kern="1200" baseline="0" dirty="0" smtClean="0">
                          <a:cs typeface="B Nazanin" panose="00000400000000000000" pitchFamily="2" charset="-78"/>
                        </a:rPr>
                        <a:t>نسبت مجموع اعتبار مصوب طرح های پژوهشی به اعتبار عمومی دانشگاه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5777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20%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u="none" strike="noStrike" kern="1200" baseline="0" dirty="0" smtClean="0">
                          <a:cs typeface="B Nazanin" panose="00000400000000000000" pitchFamily="2" charset="-78"/>
                        </a:rPr>
                        <a:t>نسبت مجموع اعتبار دریافت شده طرح های پژوهشی به اعتبار عمومی دانشگاه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6028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50%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u="none" strike="noStrike" kern="1200" baseline="0" dirty="0" smtClean="0">
                          <a:cs typeface="B Nazanin" panose="00000400000000000000" pitchFamily="2" charset="-78"/>
                        </a:rPr>
                        <a:t>سرانه مقالات به تعداد عضو هیات علمی</a:t>
                      </a:r>
                      <a:endParaRPr lang="en-US" sz="2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132075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سرانه کمی و کیفی مقالات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41444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30%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u="none" strike="noStrike" kern="1200" baseline="0" dirty="0" smtClean="0">
                          <a:cs typeface="B Nazanin" panose="00000400000000000000" pitchFamily="2" charset="-78"/>
                        </a:rPr>
                        <a:t>سرانه استنادات مقالات و مستندات</a:t>
                      </a:r>
                      <a:endParaRPr lang="en-US" sz="2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11017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20%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u="none" strike="noStrike" kern="1200" baseline="0" dirty="0" smtClean="0">
                          <a:cs typeface="B Nazanin" panose="00000400000000000000" pitchFamily="2" charset="-78"/>
                        </a:rPr>
                        <a:t>شاخص </a:t>
                      </a:r>
                      <a:r>
                        <a:rPr lang="en-US" sz="2400" b="1" u="none" strike="noStrike" kern="1200" baseline="0" dirty="0" smtClean="0">
                          <a:cs typeface="B Nazanin" panose="00000400000000000000" pitchFamily="2" charset="-78"/>
                        </a:rPr>
                        <a:t>H-index </a:t>
                      </a:r>
                      <a:r>
                        <a:rPr lang="fa-IR" sz="2400" b="1" u="none" strike="noStrike" kern="1200" baseline="0" dirty="0" smtClean="0">
                          <a:cs typeface="B Nazanin" panose="00000400000000000000" pitchFamily="2" charset="-78"/>
                        </a:rPr>
                        <a:t> دانشگاه</a:t>
                      </a:r>
                      <a:endParaRPr lang="en-US" sz="2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841008"/>
                  </a:ext>
                </a:extLst>
              </a:tr>
              <a:tr h="731520">
                <a:tc gridSpan="3">
                  <a:txBody>
                    <a:bodyPr/>
                    <a:lstStyle/>
                    <a:p>
                      <a:pPr marL="0" marR="0" indent="0" algn="ctr" defTabSz="132075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نسبت هزینه کرد اعتبار پژوهشی به کل اعتبار عمومی دانشگاه</a:t>
                      </a:r>
                      <a:endParaRPr lang="en-US" sz="2400" b="1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835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6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5468"/>
            <a:ext cx="1320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solidFill>
                  <a:srgbClr val="92278F"/>
                </a:solidFill>
                <a:cs typeface="B Titr" panose="00000700000000000000" pitchFamily="2" charset="-78"/>
              </a:rPr>
              <a:t>محاسبات شاخص ترکیبي ارتباط با </a:t>
            </a:r>
            <a:r>
              <a:rPr lang="fa-IR" sz="3200" b="1" dirty="0" smtClean="0">
                <a:solidFill>
                  <a:srgbClr val="92278F"/>
                </a:solidFill>
                <a:cs typeface="B Titr" panose="00000700000000000000" pitchFamily="2" charset="-78"/>
              </a:rPr>
              <a:t>صنعت</a:t>
            </a:r>
          </a:p>
          <a:p>
            <a:pPr algn="ctr" rtl="1"/>
            <a:r>
              <a:rPr lang="fa-IR" sz="2400" b="1" dirty="0">
                <a:solidFill>
                  <a:srgbClr val="92278F"/>
                </a:solidFill>
                <a:cs typeface="B Titr" panose="00000700000000000000" pitchFamily="2" charset="-78"/>
              </a:rPr>
              <a:t>رتبه </a:t>
            </a:r>
            <a:r>
              <a:rPr lang="fa-IR" sz="2400" b="1" dirty="0" smtClean="0">
                <a:solidFill>
                  <a:srgbClr val="92278F"/>
                </a:solidFill>
                <a:cs typeface="B Titr" panose="00000700000000000000" pitchFamily="2" charset="-78"/>
              </a:rPr>
              <a:t>دانشگاه دامغان 57 </a:t>
            </a:r>
            <a:r>
              <a:rPr lang="fa-IR" sz="2400" b="1" dirty="0">
                <a:solidFill>
                  <a:srgbClr val="92278F"/>
                </a:solidFill>
                <a:cs typeface="B Titr" panose="00000700000000000000" pitchFamily="2" charset="-78"/>
              </a:rPr>
              <a:t>در </a:t>
            </a:r>
            <a:r>
              <a:rPr lang="fa-IR" sz="2400" b="1" dirty="0" smtClean="0">
                <a:solidFill>
                  <a:srgbClr val="92278F"/>
                </a:solidFill>
                <a:cs typeface="B Titr" panose="00000700000000000000" pitchFamily="2" charset="-78"/>
              </a:rPr>
              <a:t>بین 94 دانشگاه</a:t>
            </a:r>
            <a:endParaRPr lang="en-US" sz="2400" b="1" dirty="0">
              <a:solidFill>
                <a:srgbClr val="92278F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29350"/>
              </p:ext>
            </p:extLst>
          </p:nvPr>
        </p:nvGraphicFramePr>
        <p:xfrm>
          <a:off x="2201332" y="2713628"/>
          <a:ext cx="8805333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589">
                  <a:extLst>
                    <a:ext uri="{9D8B030D-6E8A-4147-A177-3AD203B41FA5}">
                      <a16:colId xmlns:a16="http://schemas.microsoft.com/office/drawing/2014/main" val="1204866189"/>
                    </a:ext>
                  </a:extLst>
                </a:gridCol>
                <a:gridCol w="2842591">
                  <a:extLst>
                    <a:ext uri="{9D8B030D-6E8A-4147-A177-3AD203B41FA5}">
                      <a16:colId xmlns:a16="http://schemas.microsoft.com/office/drawing/2014/main" val="4210521394"/>
                    </a:ext>
                  </a:extLst>
                </a:gridCol>
                <a:gridCol w="4069153">
                  <a:extLst>
                    <a:ext uri="{9D8B030D-6E8A-4147-A177-3AD203B41FA5}">
                      <a16:colId xmlns:a16="http://schemas.microsoft.com/office/drawing/2014/main" val="1857829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3200" b="1" kern="1200" dirty="0" smtClean="0">
                          <a:solidFill>
                            <a:srgbClr val="FEFEFE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رتبه</a:t>
                      </a:r>
                      <a:endParaRPr lang="en-US" sz="3200" b="1" kern="1200" dirty="0">
                        <a:solidFill>
                          <a:srgbClr val="FEFEFE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kern="1200" dirty="0" smtClean="0">
                          <a:solidFill>
                            <a:srgbClr val="FEFEFE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میانگین وزنی</a:t>
                      </a:r>
                      <a:endParaRPr lang="en-US" sz="3200" b="1" kern="1200" dirty="0">
                        <a:solidFill>
                          <a:srgbClr val="FEFEFE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kern="1200" dirty="0" smtClean="0">
                          <a:solidFill>
                            <a:srgbClr val="FEFEFE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</a:t>
                      </a:r>
                      <a:endParaRPr lang="en-US" sz="3200" b="1" kern="1200" dirty="0">
                        <a:solidFill>
                          <a:srgbClr val="FEFEFE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22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94/3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صنعتی شريف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444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75/7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صنعتی خواجه نصیرالدين طوسی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2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63/2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صنعتی اصفهان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4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62/5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علم وصنعت ايران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721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32/9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صنعتی امیرکبیر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10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.....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43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22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11/3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شاهرود</a:t>
                      </a:r>
                      <a:endParaRPr lang="en-US" sz="2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60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37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6/9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سمنان</a:t>
                      </a:r>
                      <a:endParaRPr lang="en-US" sz="2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94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57</a:t>
                      </a:r>
                      <a:endParaRPr lang="en-US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4/7</a:t>
                      </a:r>
                      <a:endParaRPr lang="en-US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دامغان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26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0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0" y="1346804"/>
            <a:ext cx="10309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>
                <a:solidFill>
                  <a:srgbClr val="92278F"/>
                </a:solidFill>
                <a:cs typeface="B Titr" panose="00000700000000000000" pitchFamily="2" charset="-78"/>
              </a:rPr>
              <a:t>وزن اثرگذاری مقالات </a:t>
            </a:r>
            <a:r>
              <a:rPr lang="en-US" sz="3600" b="1" dirty="0">
                <a:solidFill>
                  <a:srgbClr val="922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fa-IR" sz="3600" b="1" dirty="0">
                <a:solidFill>
                  <a:srgbClr val="92278F"/>
                </a:solidFill>
                <a:cs typeface="B Titr" panose="00000700000000000000" pitchFamily="2" charset="-78"/>
              </a:rPr>
              <a:t> با مقالات داخلي در شاخص ترکیبي</a:t>
            </a:r>
            <a:endParaRPr lang="en-US" sz="3600" b="1" dirty="0">
              <a:solidFill>
                <a:srgbClr val="92278F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9725" t="51354" r="32157" b="12083"/>
          <a:stretch/>
        </p:blipFill>
        <p:spPr>
          <a:xfrm>
            <a:off x="1932550" y="2766060"/>
            <a:ext cx="9622302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7901"/>
            <a:ext cx="13207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b="1" dirty="0">
                <a:solidFill>
                  <a:srgbClr val="92278F"/>
                </a:solidFill>
                <a:cs typeface="B Titr" panose="00000700000000000000" pitchFamily="2" charset="-78"/>
              </a:rPr>
              <a:t>محاسبات شاخص ترکیبي سرانه مقالات و </a:t>
            </a:r>
            <a:r>
              <a:rPr lang="fa-IR" sz="3200" b="1" dirty="0" smtClean="0">
                <a:solidFill>
                  <a:srgbClr val="92278F"/>
                </a:solidFill>
                <a:cs typeface="B Titr" panose="00000700000000000000" pitchFamily="2" charset="-78"/>
              </a:rPr>
              <a:t>استنادات</a:t>
            </a:r>
          </a:p>
          <a:p>
            <a:pPr algn="ctr" rtl="1"/>
            <a:r>
              <a:rPr lang="fa-IR" sz="2400" b="1" dirty="0">
                <a:solidFill>
                  <a:srgbClr val="92278F"/>
                </a:solidFill>
                <a:cs typeface="B Titr" panose="00000700000000000000" pitchFamily="2" charset="-78"/>
              </a:rPr>
              <a:t>رتبه </a:t>
            </a:r>
            <a:r>
              <a:rPr lang="fa-IR" sz="2400" b="1" dirty="0" smtClean="0">
                <a:solidFill>
                  <a:srgbClr val="92278F"/>
                </a:solidFill>
                <a:cs typeface="B Titr" panose="00000700000000000000" pitchFamily="2" charset="-78"/>
              </a:rPr>
              <a:t>دانشگاه دامغان </a:t>
            </a:r>
            <a:r>
              <a:rPr lang="fa-IR" sz="2400" b="1" dirty="0">
                <a:solidFill>
                  <a:srgbClr val="92278F"/>
                </a:solidFill>
                <a:cs typeface="B Titr" panose="00000700000000000000" pitchFamily="2" charset="-78"/>
              </a:rPr>
              <a:t>55 در </a:t>
            </a:r>
            <a:r>
              <a:rPr lang="fa-IR" sz="2400" b="1" dirty="0" smtClean="0">
                <a:solidFill>
                  <a:srgbClr val="92278F"/>
                </a:solidFill>
                <a:cs typeface="B Titr" panose="00000700000000000000" pitchFamily="2" charset="-78"/>
              </a:rPr>
              <a:t>بین 97 </a:t>
            </a:r>
            <a:r>
              <a:rPr lang="fa-IR" sz="2400" b="1" dirty="0">
                <a:solidFill>
                  <a:srgbClr val="92278F"/>
                </a:solidFill>
                <a:cs typeface="B Titr" panose="00000700000000000000" pitchFamily="2" charset="-78"/>
              </a:rPr>
              <a:t>دانشگاه</a:t>
            </a:r>
            <a:endParaRPr lang="en-US" sz="2400" b="1" dirty="0">
              <a:solidFill>
                <a:srgbClr val="92278F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55616"/>
              </p:ext>
            </p:extLst>
          </p:nvPr>
        </p:nvGraphicFramePr>
        <p:xfrm>
          <a:off x="2201332" y="2087217"/>
          <a:ext cx="8805333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589">
                  <a:extLst>
                    <a:ext uri="{9D8B030D-6E8A-4147-A177-3AD203B41FA5}">
                      <a16:colId xmlns:a16="http://schemas.microsoft.com/office/drawing/2014/main" val="1204866189"/>
                    </a:ext>
                  </a:extLst>
                </a:gridCol>
                <a:gridCol w="2842591">
                  <a:extLst>
                    <a:ext uri="{9D8B030D-6E8A-4147-A177-3AD203B41FA5}">
                      <a16:colId xmlns:a16="http://schemas.microsoft.com/office/drawing/2014/main" val="4210521394"/>
                    </a:ext>
                  </a:extLst>
                </a:gridCol>
                <a:gridCol w="4069153">
                  <a:extLst>
                    <a:ext uri="{9D8B030D-6E8A-4147-A177-3AD203B41FA5}">
                      <a16:colId xmlns:a16="http://schemas.microsoft.com/office/drawing/2014/main" val="1857829356"/>
                    </a:ext>
                  </a:extLst>
                </a:gridCol>
              </a:tblGrid>
              <a:tr h="466059">
                <a:tc>
                  <a:txBody>
                    <a:bodyPr/>
                    <a:lstStyle/>
                    <a:p>
                      <a:pPr algn="ctr"/>
                      <a:r>
                        <a:rPr lang="fa-IR" sz="3200" b="1" kern="1200" dirty="0" smtClean="0">
                          <a:solidFill>
                            <a:srgbClr val="FEFEFE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رتبه</a:t>
                      </a:r>
                      <a:endParaRPr lang="en-US" sz="3200" b="1" kern="1200" dirty="0">
                        <a:solidFill>
                          <a:srgbClr val="FEFEFE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kern="1200" dirty="0" smtClean="0">
                          <a:solidFill>
                            <a:srgbClr val="FEFEFE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میانگین وزنی</a:t>
                      </a:r>
                      <a:endParaRPr lang="en-US" sz="3200" b="1" kern="1200" dirty="0">
                        <a:solidFill>
                          <a:srgbClr val="FEFEFE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kern="1200" dirty="0" smtClean="0">
                          <a:solidFill>
                            <a:srgbClr val="FEFEFE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</a:t>
                      </a:r>
                      <a:endParaRPr lang="en-US" sz="3200" b="1" kern="1200" dirty="0">
                        <a:solidFill>
                          <a:srgbClr val="FEFEFE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22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85/54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تحصیلات تكمیلی صنعتی وتكنولوژی پیشرفته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444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84/07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تربیت مدرس</a:t>
                      </a:r>
                      <a:endParaRPr lang="en-US" sz="2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2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77/07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صنعتی امیرکبیر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4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72/93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صنعتی شريف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721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72/5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تهران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10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.....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43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23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43/17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5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سمنان</a:t>
                      </a:r>
                      <a:endParaRPr lang="en-US" sz="2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60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55</a:t>
                      </a:r>
                      <a:endParaRPr lang="en-US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25/06</a:t>
                      </a:r>
                      <a:endParaRPr lang="en-US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دامغان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26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56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24/73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5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 شاهرود</a:t>
                      </a:r>
                      <a:endParaRPr lang="en-US" sz="2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68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1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616276"/>
            <a:ext cx="1320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solidFill>
                  <a:srgbClr val="92278F"/>
                </a:solidFill>
                <a:cs typeface="B Titr" panose="00000700000000000000" pitchFamily="2" charset="-78"/>
              </a:rPr>
              <a:t>اطلاعات شاخص های پایه، امتیاز هر دانشگاه در هر شاخص، امتیاز مجموع شاخص ها، وزن </a:t>
            </a:r>
            <a:r>
              <a:rPr lang="fa-IR" sz="2800" b="1" dirty="0" smtClean="0">
                <a:solidFill>
                  <a:srgbClr val="92278F"/>
                </a:solidFill>
                <a:cs typeface="B Titr" panose="00000700000000000000" pitchFamily="2" charset="-78"/>
              </a:rPr>
              <a:t>امتیازی</a:t>
            </a:r>
          </a:p>
          <a:p>
            <a:pPr algn="ctr" rtl="1"/>
            <a:r>
              <a:rPr lang="fa-IR" sz="2800" b="1" dirty="0" smtClean="0">
                <a:solidFill>
                  <a:srgbClr val="92278F"/>
                </a:solidFill>
                <a:cs typeface="B Titr" panose="00000700000000000000" pitchFamily="2" charset="-78"/>
              </a:rPr>
              <a:t>رتبه دانشگاه دامغان 62 در بین 93 دانشگاه</a:t>
            </a:r>
            <a:endParaRPr lang="en-US" sz="2800" b="1" dirty="0">
              <a:solidFill>
                <a:srgbClr val="92278F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316" t="31508" r="4194" b="20962"/>
          <a:stretch/>
        </p:blipFill>
        <p:spPr>
          <a:xfrm>
            <a:off x="95621" y="1988822"/>
            <a:ext cx="12980299" cy="3766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3163" t="38562" r="4305" b="42981"/>
          <a:stretch/>
        </p:blipFill>
        <p:spPr>
          <a:xfrm>
            <a:off x="172147" y="7717737"/>
            <a:ext cx="12854612" cy="1533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9655" t="50276" r="10376" b="44740"/>
          <a:stretch/>
        </p:blipFill>
        <p:spPr>
          <a:xfrm>
            <a:off x="105208" y="6842098"/>
            <a:ext cx="1298849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/>
          <a:srcRect l="10076" t="32626" r="10941" b="63370"/>
          <a:stretch/>
        </p:blipFill>
        <p:spPr>
          <a:xfrm>
            <a:off x="182880" y="6057900"/>
            <a:ext cx="12778740" cy="3657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2147" y="8339923"/>
            <a:ext cx="12789473" cy="525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77293"/>
            <a:ext cx="1320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گزارش بودجه معاونت پژوهشی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544566"/>
              </p:ext>
            </p:extLst>
          </p:nvPr>
        </p:nvGraphicFramePr>
        <p:xfrm>
          <a:off x="1292086" y="2017889"/>
          <a:ext cx="10774018" cy="6136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9866">
                  <a:extLst>
                    <a:ext uri="{9D8B030D-6E8A-4147-A177-3AD203B41FA5}">
                      <a16:colId xmlns:a16="http://schemas.microsoft.com/office/drawing/2014/main" val="4065115807"/>
                    </a:ext>
                  </a:extLst>
                </a:gridCol>
                <a:gridCol w="2269866">
                  <a:extLst>
                    <a:ext uri="{9D8B030D-6E8A-4147-A177-3AD203B41FA5}">
                      <a16:colId xmlns:a16="http://schemas.microsoft.com/office/drawing/2014/main" val="1881228597"/>
                    </a:ext>
                  </a:extLst>
                </a:gridCol>
                <a:gridCol w="2269866">
                  <a:extLst>
                    <a:ext uri="{9D8B030D-6E8A-4147-A177-3AD203B41FA5}">
                      <a16:colId xmlns:a16="http://schemas.microsoft.com/office/drawing/2014/main" val="3427545935"/>
                    </a:ext>
                  </a:extLst>
                </a:gridCol>
                <a:gridCol w="2269866">
                  <a:extLst>
                    <a:ext uri="{9D8B030D-6E8A-4147-A177-3AD203B41FA5}">
                      <a16:colId xmlns:a16="http://schemas.microsoft.com/office/drawing/2014/main" val="726175965"/>
                    </a:ext>
                  </a:extLst>
                </a:gridCol>
                <a:gridCol w="1694554">
                  <a:extLst>
                    <a:ext uri="{9D8B030D-6E8A-4147-A177-3AD203B41FA5}">
                      <a16:colId xmlns:a16="http://schemas.microsoft.com/office/drawing/2014/main" val="3929772184"/>
                    </a:ext>
                  </a:extLst>
                </a:gridCol>
              </a:tblGrid>
              <a:tr h="1101546">
                <a:tc>
                  <a:txBody>
                    <a:bodyPr/>
                    <a:lstStyle/>
                    <a:p>
                      <a:pPr marL="0" marR="0" lvl="0" indent="0" algn="ctr" defTabSz="132075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درصد تحقق یافته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اعتبار عملکردی</a:t>
                      </a:r>
                    </a:p>
                    <a:p>
                      <a:pPr marL="0" marR="0" lvl="0" indent="0" algn="ctr" defTabSz="132075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(میلیون ریال)</a:t>
                      </a:r>
                      <a:endParaRPr lang="fa-IR" sz="2400" b="1" kern="1200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اعتبار تخصیص یافته </a:t>
                      </a:r>
                    </a:p>
                    <a:p>
                      <a:pPr marL="0" marR="0" lvl="0" indent="0" algn="ctr" defTabSz="132075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(میلیون ریال)</a:t>
                      </a:r>
                      <a:endParaRPr lang="fa-IR" sz="2400" b="1" kern="1200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اعتبار</a:t>
                      </a:r>
                      <a:r>
                        <a:rPr lang="fa-IR" sz="2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مصوب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(میلیون ریال)</a:t>
                      </a:r>
                      <a:endParaRPr lang="fa-IR" sz="24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سال</a:t>
                      </a:r>
                      <a:endParaRPr lang="fa-IR" sz="28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51460"/>
                  </a:ext>
                </a:extLst>
              </a:tr>
              <a:tr h="970350"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70%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4340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4340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6196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1393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853908"/>
                  </a:ext>
                </a:extLst>
              </a:tr>
              <a:tr h="970350"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97%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5615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5757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5757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1394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87987"/>
                  </a:ext>
                </a:extLst>
              </a:tr>
              <a:tr h="970350"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77%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21800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21800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28302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1395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*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421120"/>
                  </a:ext>
                </a:extLst>
              </a:tr>
              <a:tr h="970350"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50%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18897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38548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38548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1396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*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116980"/>
                  </a:ext>
                </a:extLst>
              </a:tr>
              <a:tr h="970350">
                <a:tc>
                  <a:txBody>
                    <a:bodyPr/>
                    <a:lstStyle/>
                    <a:p>
                      <a:pPr algn="ctr"/>
                      <a:r>
                        <a:rPr lang="fa-IR" sz="32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35% </a:t>
                      </a:r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(تا پایان</a:t>
                      </a:r>
                      <a:r>
                        <a:rPr lang="fa-IR" sz="3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 آذرماه 1397)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16620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16620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47018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Nazanin" panose="00000400000000000000" pitchFamily="2" charset="-78"/>
                        </a:rPr>
                        <a:t>1397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*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09585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53741" y="8442340"/>
            <a:ext cx="4929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با احتساب بودجه دانشکده ها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36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8001" y="808721"/>
            <a:ext cx="9914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dirty="0" smtClean="0">
                <a:ln w="0"/>
                <a:solidFill>
                  <a:srgbClr val="9227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درآمد های </a:t>
            </a:r>
            <a:r>
              <a:rPr lang="fa-IR" sz="4000" dirty="0">
                <a:ln w="0"/>
                <a:solidFill>
                  <a:srgbClr val="9227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معاونت </a:t>
            </a:r>
            <a:r>
              <a:rPr lang="fa-IR" sz="4000" dirty="0" smtClean="0">
                <a:ln w="0"/>
                <a:solidFill>
                  <a:srgbClr val="9227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پژوهشی در سال 96 و 97</a:t>
            </a:r>
            <a:endParaRPr lang="fa-IR" sz="4000" dirty="0">
              <a:ln w="0"/>
              <a:solidFill>
                <a:srgbClr val="9227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61419"/>
              </p:ext>
            </p:extLst>
          </p:nvPr>
        </p:nvGraphicFramePr>
        <p:xfrm>
          <a:off x="993913" y="1979966"/>
          <a:ext cx="11166034" cy="6871161"/>
        </p:xfrm>
        <a:graphic>
          <a:graphicData uri="http://schemas.openxmlformats.org/drawingml/2006/table">
            <a:tbl>
              <a:tblPr rtl="1">
                <a:tableStyleId>{327F97BB-C833-4FB7-BDE5-3F7075034690}</a:tableStyleId>
              </a:tblPr>
              <a:tblGrid>
                <a:gridCol w="3148106">
                  <a:extLst>
                    <a:ext uri="{9D8B030D-6E8A-4147-A177-3AD203B41FA5}">
                      <a16:colId xmlns:a16="http://schemas.microsoft.com/office/drawing/2014/main" val="2001982642"/>
                    </a:ext>
                  </a:extLst>
                </a:gridCol>
                <a:gridCol w="2412258">
                  <a:extLst>
                    <a:ext uri="{9D8B030D-6E8A-4147-A177-3AD203B41FA5}">
                      <a16:colId xmlns:a16="http://schemas.microsoft.com/office/drawing/2014/main" val="3244378482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1896355234"/>
                    </a:ext>
                  </a:extLst>
                </a:gridCol>
                <a:gridCol w="2941983">
                  <a:extLst>
                    <a:ext uri="{9D8B030D-6E8A-4147-A177-3AD203B41FA5}">
                      <a16:colId xmlns:a16="http://schemas.microsoft.com/office/drawing/2014/main" val="3913894015"/>
                    </a:ext>
                  </a:extLst>
                </a:gridCol>
              </a:tblGrid>
              <a:tr h="826618">
                <a:tc>
                  <a:txBody>
                    <a:bodyPr/>
                    <a:lstStyle/>
                    <a:p>
                      <a:pPr algn="ctr" rtl="0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حوزه های معاونت</a:t>
                      </a:r>
                      <a:endParaRPr lang="fa-IR" sz="29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سال 95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(میلیون ریال)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سال 96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(میلیون ریال)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نه ماهه اول سال 97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(میلیون ریال)</a:t>
                      </a:r>
                    </a:p>
                  </a:txBody>
                  <a:tcPr marL="132080" marR="132080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089771"/>
                  </a:ext>
                </a:extLst>
              </a:tr>
              <a:tr h="860417">
                <a:tc>
                  <a:txBody>
                    <a:bodyPr/>
                    <a:lstStyle/>
                    <a:p>
                      <a:pPr algn="ctr" rtl="1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فناوری </a:t>
                      </a:r>
                      <a:r>
                        <a:rPr lang="fa-IR" sz="29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اطلاعات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900" b="1" kern="12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830</a:t>
                      </a:r>
                      <a:endParaRPr lang="en-US" sz="2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1230</a:t>
                      </a:r>
                      <a:endParaRPr lang="fa-IR" sz="29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935</a:t>
                      </a:r>
                      <a:endParaRPr lang="fa-IR" sz="29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29367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ctr" rtl="1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آزمایشگاه </a:t>
                      </a:r>
                      <a:r>
                        <a:rPr lang="fa-IR" sz="29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مرکزی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900" b="1" kern="12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1000</a:t>
                      </a:r>
                      <a:endParaRPr lang="en-US" sz="2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1170</a:t>
                      </a:r>
                      <a:endParaRPr lang="fa-IR" sz="29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480 (درآمد خارج از دانشگاه)</a:t>
                      </a:r>
                      <a:endParaRPr lang="fa-IR" sz="29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54165"/>
                  </a:ext>
                </a:extLst>
              </a:tr>
              <a:tr h="854765">
                <a:tc>
                  <a:txBody>
                    <a:bodyPr/>
                    <a:lstStyle/>
                    <a:p>
                      <a:pPr algn="ctr" rtl="1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کتابخانه+انتشارات</a:t>
                      </a:r>
                      <a:endParaRPr lang="fa-IR" sz="29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900" b="1" kern="12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40</a:t>
                      </a:r>
                      <a:endParaRPr lang="en-US" sz="2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75</a:t>
                      </a:r>
                      <a:endParaRPr lang="fa-IR" sz="29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2900" b="1" kern="12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50</a:t>
                      </a:r>
                      <a:endParaRPr lang="fa-IR" sz="2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89024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 algn="ctr" rtl="1"/>
                      <a:r>
                        <a:rPr lang="fa-IR" sz="2900" b="1" dirty="0" smtClean="0">
                          <a:solidFill>
                            <a:srgbClr val="A92113"/>
                          </a:solidFill>
                          <a:effectLst/>
                          <a:cs typeface="B Nazanin" panose="00000400000000000000" pitchFamily="2" charset="-78"/>
                        </a:rPr>
                        <a:t>طرح ها</a:t>
                      </a:r>
                      <a:endParaRPr lang="fa-IR" sz="2900" b="1" dirty="0">
                        <a:solidFill>
                          <a:srgbClr val="A92113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900" b="1" kern="1200" dirty="0" smtClean="0">
                          <a:solidFill>
                            <a:srgbClr val="A92113"/>
                          </a:solidFill>
                          <a:effectLst/>
                          <a:cs typeface="B Nazanin" panose="00000400000000000000" pitchFamily="2" charset="-78"/>
                        </a:rPr>
                        <a:t>1635</a:t>
                      </a:r>
                      <a:endParaRPr lang="en-US" sz="2900" b="1" kern="1200" dirty="0">
                        <a:solidFill>
                          <a:srgbClr val="A92113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2900" b="1" dirty="0" smtClean="0">
                          <a:solidFill>
                            <a:srgbClr val="A92113"/>
                          </a:solidFill>
                          <a:effectLst/>
                          <a:cs typeface="B Nazanin" panose="00000400000000000000" pitchFamily="2" charset="-78"/>
                        </a:rPr>
                        <a:t>900</a:t>
                      </a:r>
                      <a:endParaRPr lang="fa-IR" sz="2900" b="1" dirty="0">
                        <a:solidFill>
                          <a:srgbClr val="A92113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2900" b="1" dirty="0" smtClean="0">
                          <a:solidFill>
                            <a:srgbClr val="A92113"/>
                          </a:solidFill>
                          <a:effectLst/>
                          <a:cs typeface="B Nazanin" panose="00000400000000000000" pitchFamily="2" charset="-78"/>
                        </a:rPr>
                        <a:t>5412</a:t>
                      </a:r>
                      <a:endParaRPr lang="fa-IR" sz="2900" b="1" dirty="0">
                        <a:solidFill>
                          <a:srgbClr val="A92113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72727"/>
                  </a:ext>
                </a:extLst>
              </a:tr>
              <a:tr h="854765">
                <a:tc>
                  <a:txBody>
                    <a:bodyPr/>
                    <a:lstStyle/>
                    <a:p>
                      <a:pPr algn="ctr" rtl="1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سایر</a:t>
                      </a:r>
                      <a:endParaRPr lang="fa-IR" sz="29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900" b="1" kern="12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50</a:t>
                      </a:r>
                      <a:endParaRPr lang="fa-IR" sz="29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29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110</a:t>
                      </a:r>
                      <a:endParaRPr lang="fa-IR" sz="29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21339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rtl="0"/>
                      <a:endParaRPr lang="en-US" sz="3600" b="1" dirty="0" smtClean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0"/>
                      <a:r>
                        <a:rPr lang="fa-IR" sz="36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مجموع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0"/>
                      <a:endParaRPr lang="en-US" sz="3600" b="1" dirty="0" smtClean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1" kern="1200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3505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36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3425</a:t>
                      </a:r>
                      <a:endParaRPr lang="fa-IR" sz="36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36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6987</a:t>
                      </a:r>
                      <a:endParaRPr lang="fa-IR" sz="36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86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066" y="2523067"/>
            <a:ext cx="10634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dirty="0" smtClean="0">
                <a:solidFill>
                  <a:schemeClr val="accent6">
                    <a:lumMod val="50000"/>
                  </a:schemeClr>
                </a:solidFill>
                <a:cs typeface="B Jadid" panose="00000700000000000000" pitchFamily="2" charset="-78"/>
              </a:rPr>
              <a:t>دانشگاه کارآفرین</a:t>
            </a:r>
          </a:p>
          <a:p>
            <a:pPr algn="ctr"/>
            <a:endParaRPr lang="en-US" sz="8000" dirty="0">
              <a:solidFill>
                <a:schemeClr val="accent6">
                  <a:lumMod val="50000"/>
                </a:schemeClr>
              </a:solidFill>
              <a:cs typeface="B Jadi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8866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7389" y="1440838"/>
            <a:ext cx="12646890" cy="1163214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fa-IR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طرح های پژوهشی خارج از </a:t>
            </a:r>
            <a:r>
              <a:rPr lang="fa-IR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دانشگاه (خاتمه یافته)</a:t>
            </a:r>
            <a:br>
              <a:rPr lang="fa-IR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آذر </a:t>
            </a:r>
            <a:r>
              <a:rPr lang="fa-IR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96 - </a:t>
            </a:r>
            <a:r>
              <a:rPr lang="fa-IR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آذر </a:t>
            </a:r>
            <a:r>
              <a:rPr lang="fa-IR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97</a:t>
            </a:r>
            <a:endParaRPr lang="fa-IR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95433"/>
              </p:ext>
            </p:extLst>
          </p:nvPr>
        </p:nvGraphicFramePr>
        <p:xfrm>
          <a:off x="696990" y="3240156"/>
          <a:ext cx="11807687" cy="497983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77282">
                  <a:extLst>
                    <a:ext uri="{9D8B030D-6E8A-4147-A177-3AD203B41FA5}">
                      <a16:colId xmlns:a16="http://schemas.microsoft.com/office/drawing/2014/main" val="2617224407"/>
                    </a:ext>
                  </a:extLst>
                </a:gridCol>
                <a:gridCol w="1521257">
                  <a:extLst>
                    <a:ext uri="{9D8B030D-6E8A-4147-A177-3AD203B41FA5}">
                      <a16:colId xmlns:a16="http://schemas.microsoft.com/office/drawing/2014/main" val="3520661100"/>
                    </a:ext>
                  </a:extLst>
                </a:gridCol>
                <a:gridCol w="1152940">
                  <a:extLst>
                    <a:ext uri="{9D8B030D-6E8A-4147-A177-3AD203B41FA5}">
                      <a16:colId xmlns:a16="http://schemas.microsoft.com/office/drawing/2014/main" val="4291181144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2024170764"/>
                    </a:ext>
                  </a:extLst>
                </a:gridCol>
                <a:gridCol w="4910247">
                  <a:extLst>
                    <a:ext uri="{9D8B030D-6E8A-4147-A177-3AD203B41FA5}">
                      <a16:colId xmlns:a16="http://schemas.microsoft.com/office/drawing/2014/main" val="4252800048"/>
                    </a:ext>
                  </a:extLst>
                </a:gridCol>
                <a:gridCol w="736431">
                  <a:extLst>
                    <a:ext uri="{9D8B030D-6E8A-4147-A177-3AD203B41FA5}">
                      <a16:colId xmlns:a16="http://schemas.microsoft.com/office/drawing/2014/main" val="693327040"/>
                    </a:ext>
                  </a:extLst>
                </a:gridCol>
              </a:tblGrid>
              <a:tr h="12685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کارفرما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20759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مبلغ</a:t>
                      </a:r>
                      <a:r>
                        <a:rPr lang="fa-IR" sz="2400" baseline="0" dirty="0" smtClean="0">
                          <a:effectLst/>
                          <a:cs typeface="B Nazanin" panose="00000400000000000000" pitchFamily="2" charset="-78"/>
                        </a:rPr>
                        <a:t> قرارداد</a:t>
                      </a:r>
                    </a:p>
                    <a:p>
                      <a:pPr marL="0" marR="0" indent="0" algn="ctr" defTabSz="1320759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aseline="0" dirty="0" smtClean="0">
                          <a:effectLst/>
                          <a:cs typeface="B Nazanin" panose="00000400000000000000" pitchFamily="2" charset="-78"/>
                        </a:rPr>
                        <a:t>(میلیون ريال)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دانشکده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مجری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عنوان طرح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3042479"/>
                  </a:ext>
                </a:extLst>
              </a:tr>
              <a:tr h="12685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شرکت آب و فاضلاب مازندران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980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علوم زمین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دکتر هوشنگ خیری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بررسـي تغييرات پارامترهاي شيميايي منابع آب چاه‌های مجاور زمین‌های کشاورزي تحت تأثیر کود و سموم استفاده‌شده در زمین‌های مذکور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4302981"/>
                  </a:ext>
                </a:extLst>
              </a:tr>
              <a:tr h="8457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پژوهشگاه دانشهای بنیادی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580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فنی و مهندسی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دکتر بهزاد بقراطی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طراحی و ساخت سیستم جمع آوری داده ها توسط مجموعه لینک بورد برای پروژه آشکارساز میونی </a:t>
                      </a:r>
                      <a:r>
                        <a:rPr lang="en-US" sz="2400" dirty="0">
                          <a:effectLst/>
                          <a:cs typeface="B Nazanin" panose="00000400000000000000" pitchFamily="2" charset="-78"/>
                        </a:rPr>
                        <a:t>CMS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2492496"/>
                  </a:ext>
                </a:extLst>
              </a:tr>
              <a:tr h="12685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زمین فیزیک پویا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200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علوم زمین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دکتر نادر </a:t>
                      </a:r>
                      <a:endParaRPr lang="fa-IR" sz="24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تقی </a:t>
                      </a: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پور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نقشه پراکندگی کانیایی کرومیت با استفاده از تصاویر ماهواره ای </a:t>
                      </a:r>
                      <a:r>
                        <a:rPr lang="en-US" sz="2400" dirty="0">
                          <a:effectLst/>
                          <a:cs typeface="B Nazanin" panose="00000400000000000000" pitchFamily="2" charset="-78"/>
                        </a:rPr>
                        <a:t>ASTER, Landsat OLI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9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6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94138"/>
              </p:ext>
            </p:extLst>
          </p:nvPr>
        </p:nvGraphicFramePr>
        <p:xfrm>
          <a:off x="381376" y="1197172"/>
          <a:ext cx="12477373" cy="81766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78203">
                  <a:extLst>
                    <a:ext uri="{9D8B030D-6E8A-4147-A177-3AD203B41FA5}">
                      <a16:colId xmlns:a16="http://schemas.microsoft.com/office/drawing/2014/main" val="2244916867"/>
                    </a:ext>
                  </a:extLst>
                </a:gridCol>
                <a:gridCol w="1647766">
                  <a:extLst>
                    <a:ext uri="{9D8B030D-6E8A-4147-A177-3AD203B41FA5}">
                      <a16:colId xmlns:a16="http://schemas.microsoft.com/office/drawing/2014/main" val="3156747404"/>
                    </a:ext>
                  </a:extLst>
                </a:gridCol>
                <a:gridCol w="1493887">
                  <a:extLst>
                    <a:ext uri="{9D8B030D-6E8A-4147-A177-3AD203B41FA5}">
                      <a16:colId xmlns:a16="http://schemas.microsoft.com/office/drawing/2014/main" val="1263850369"/>
                    </a:ext>
                  </a:extLst>
                </a:gridCol>
                <a:gridCol w="2495018">
                  <a:extLst>
                    <a:ext uri="{9D8B030D-6E8A-4147-A177-3AD203B41FA5}">
                      <a16:colId xmlns:a16="http://schemas.microsoft.com/office/drawing/2014/main" val="4236028803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512271240"/>
                    </a:ext>
                  </a:extLst>
                </a:gridCol>
                <a:gridCol w="628649">
                  <a:extLst>
                    <a:ext uri="{9D8B030D-6E8A-4147-A177-3AD203B41FA5}">
                      <a16:colId xmlns:a16="http://schemas.microsoft.com/office/drawing/2014/main" val="2671209278"/>
                    </a:ext>
                  </a:extLst>
                </a:gridCol>
              </a:tblGrid>
              <a:tr h="6966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1200" dirty="0" smtClean="0">
                          <a:effectLst/>
                          <a:cs typeface="B Nazanin" panose="00000400000000000000" pitchFamily="2" charset="-78"/>
                        </a:rPr>
                        <a:t>کارفرما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320759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مبلغ</a:t>
                      </a:r>
                      <a:r>
                        <a:rPr lang="fa-IR" sz="2400" baseline="0" dirty="0" smtClean="0">
                          <a:effectLst/>
                          <a:cs typeface="B Nazanin" panose="00000400000000000000" pitchFamily="2" charset="-78"/>
                        </a:rPr>
                        <a:t> قرارداد</a:t>
                      </a:r>
                    </a:p>
                    <a:p>
                      <a:pPr marL="0" marR="0" indent="0" algn="ctr" defTabSz="1320759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aseline="0" dirty="0" smtClean="0">
                          <a:effectLst/>
                          <a:cs typeface="B Nazanin" panose="00000400000000000000" pitchFamily="2" charset="-78"/>
                        </a:rPr>
                        <a:t>(میلیون ريال)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effectLst/>
                          <a:cs typeface="B Nazanin" panose="00000400000000000000" pitchFamily="2" charset="-78"/>
                        </a:rPr>
                        <a:t>دانشکده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effectLst/>
                          <a:cs typeface="B Nazanin" panose="00000400000000000000" pitchFamily="2" charset="-78"/>
                        </a:rPr>
                        <a:t>مجری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effectLst/>
                          <a:cs typeface="B Nazanin" panose="00000400000000000000" pitchFamily="2" charset="-78"/>
                        </a:rPr>
                        <a:t>عنوان طرح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129236"/>
                  </a:ext>
                </a:extLst>
              </a:tr>
              <a:tr h="115260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شرکت سهامی برق منطقه ای سمنان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 smtClean="0">
                          <a:effectLst/>
                          <a:cs typeface="B Nazanin" panose="00000400000000000000" pitchFamily="2" charset="-78"/>
                        </a:rPr>
                        <a:t>2100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فنی و مهندسی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دکتر مهدی </a:t>
                      </a:r>
                      <a:r>
                        <a:rPr lang="fa-IR" sz="2000" b="1" kern="1200" dirty="0" smtClean="0">
                          <a:effectLst/>
                          <a:cs typeface="B Nazanin" panose="00000400000000000000" pitchFamily="2" charset="-78"/>
                        </a:rPr>
                        <a:t>فرزین </a:t>
                      </a: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فر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effectLst/>
                          <a:cs typeface="B Nazanin" panose="00000400000000000000" pitchFamily="2" charset="-78"/>
                        </a:rPr>
                        <a:t>مطالعه شبکه انتقال و فوق توزیع سمنان بمنظور هماهنگی بهینه و تست رله های حفاظتی در حالت گذرا و با در نظر گرفتن سیستم های مخابراتی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96590"/>
                  </a:ext>
                </a:extLst>
              </a:tr>
              <a:tr h="12572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اداره کل زمین شناسی و اکتشافات معدنی منطقه کویر بزرگ (سمنان)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 smtClean="0">
                          <a:effectLst/>
                          <a:cs typeface="B Nazanin" panose="00000400000000000000" pitchFamily="2" charset="-78"/>
                        </a:rPr>
                        <a:t>2002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علوم زمین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دکتر علی اکبر حسن نژاد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اکتشاف و پیجویی طلا ، مس، سرب، روی، آهن و عناصر همراه </a:t>
                      </a:r>
                      <a:r>
                        <a:rPr lang="fa-IR" sz="2000" kern="1200" dirty="0" smtClean="0">
                          <a:effectLst/>
                          <a:cs typeface="B Nazanin" panose="00000400000000000000" pitchFamily="2" charset="-78"/>
                        </a:rPr>
                        <a:t>در </a:t>
                      </a: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محدوده خارتوران- استان سمنان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304573"/>
                  </a:ext>
                </a:extLst>
              </a:tr>
              <a:tr h="12572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پژوهشگاه دانشهای بنیادی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 smtClean="0">
                          <a:effectLst/>
                          <a:cs typeface="B Nazanin" panose="00000400000000000000" pitchFamily="2" charset="-78"/>
                        </a:rPr>
                        <a:t>660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فنی و مهندسی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دکتر بهزاد بقراطی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200" dirty="0">
                          <a:effectLst/>
                          <a:cs typeface="B Nazanin" panose="00000400000000000000" pitchFamily="2" charset="-78"/>
                        </a:rPr>
                        <a:t>فاز دوم طراحی و ساخت سیستم جمع آوری داده­ها توسط مجموعه لینک بورد برای پروژه</a:t>
                      </a:r>
                      <a:r>
                        <a:rPr lang="en-US" sz="2000" kern="1200" dirty="0">
                          <a:effectLst/>
                          <a:cs typeface="B Nazanin" panose="00000400000000000000" pitchFamily="2" charset="-78"/>
                        </a:rPr>
                        <a:t/>
                      </a:r>
                      <a:br>
                        <a:rPr lang="en-US" sz="2000" kern="1200" dirty="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ar-SA" sz="2000" kern="1200" dirty="0">
                          <a:effectLst/>
                          <a:cs typeface="B Nazanin" panose="00000400000000000000" pitchFamily="2" charset="-78"/>
                        </a:rPr>
                        <a:t> آشکارساز میونی </a:t>
                      </a:r>
                      <a:r>
                        <a:rPr lang="en-US" sz="2000" kern="1200" dirty="0">
                          <a:effectLst/>
                          <a:cs typeface="B Nazanin" panose="00000400000000000000" pitchFamily="2" charset="-78"/>
                        </a:rPr>
                        <a:t>CMS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111600"/>
                  </a:ext>
                </a:extLst>
              </a:tr>
              <a:tr h="153680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زمین فیزیک پویا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 smtClean="0">
                          <a:effectLst/>
                          <a:cs typeface="B Nazanin" panose="00000400000000000000" pitchFamily="2" charset="-78"/>
                        </a:rPr>
                        <a:t>500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علوم زمین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دکتر نادر تقی پور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اکتشاف عناصر گروه پلاتین در کانسارهای کرومیت بخش شمالی عمان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030646"/>
                  </a:ext>
                </a:extLst>
              </a:tr>
              <a:tr h="8381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شرکت شریف همراه پژوهان علم و فنّاوری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 smtClean="0">
                          <a:effectLst/>
                          <a:cs typeface="B Nazanin" panose="00000400000000000000" pitchFamily="2" charset="-78"/>
                        </a:rPr>
                        <a:t>450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فنی و مهندسی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دکتر جواد عباسی آقاملکی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طراحی سیستم موقعیت یاب مبتنی بر پردازش تصاویر محلی در پرنده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622647"/>
                  </a:ext>
                </a:extLst>
              </a:tr>
              <a:tr h="8381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مجمع تشخیص مصلحت نظام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 smtClean="0">
                          <a:effectLst/>
                          <a:cs typeface="B Nazanin" panose="00000400000000000000" pitchFamily="2" charset="-78"/>
                        </a:rPr>
                        <a:t>200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علوم انسانی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effectLst/>
                          <a:cs typeface="B Nazanin" panose="00000400000000000000" pitchFamily="2" charset="-78"/>
                        </a:rPr>
                        <a:t>دکتر رفیع حسنی مقدم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تحلیل اثر سیاستهای پولی و اعتباری بر ارزش افزوده زیر بخش های صنعت و کشاورزی در راستای سیاست های کلی نظام و ارائه نقشه راه مدیریت بهینه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kern="1200" dirty="0" smtClean="0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6787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13208000" cy="667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32075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933" kern="1200" spc="-72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طرح های پژوهشی خارج از دانشگاه (جاری) آذر 96 - آذر 97</a:t>
            </a:r>
            <a:endParaRPr lang="fa-IR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6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5474" y="1230360"/>
            <a:ext cx="12646890" cy="6701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6038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مقایسه </a:t>
            </a:r>
            <a:r>
              <a:rPr lang="fa-IR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عملکرد </a:t>
            </a:r>
            <a:r>
              <a:rPr lang="fa-IR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پژوهشی</a:t>
            </a:r>
          </a:p>
          <a:p>
            <a:pPr algn="ctr" rtl="1">
              <a:lnSpc>
                <a:spcPct val="150000"/>
              </a:lnSpc>
            </a:pPr>
            <a:r>
              <a:rPr lang="fa-IR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 دانشکده ها به تفکیک</a:t>
            </a:r>
            <a:endParaRPr lang="en-US" sz="7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(مبنا اطلاعات وارد شده در سامانه گلستان)</a:t>
            </a:r>
            <a:r>
              <a:rPr lang="fa-IR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</a:b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73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6" y="278294"/>
            <a:ext cx="12940749" cy="1292089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سرانه کل مقالات چاپ شده به تفکیک دانشکده ها</a:t>
            </a:r>
            <a:br>
              <a:rPr lang="fa-I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 سالهای 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2018-2016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989803"/>
              </p:ext>
            </p:extLst>
          </p:nvPr>
        </p:nvGraphicFramePr>
        <p:xfrm>
          <a:off x="1376016" y="1647520"/>
          <a:ext cx="10714384" cy="786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36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33" r="8229"/>
          <a:stretch>
            <a:fillRect/>
          </a:stretch>
        </p:blipFill>
        <p:spPr bwMode="auto">
          <a:xfrm>
            <a:off x="-1905" y="0"/>
            <a:ext cx="1322451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8417" y="331350"/>
            <a:ext cx="12949583" cy="1455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6038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سرانه مقالات </a:t>
            </a:r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fa-I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 چاپ شده به تفکیک دانشکده ها</a:t>
            </a:r>
            <a:br>
              <a:rPr lang="fa-I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 سالهای 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2018-2016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885497"/>
              </p:ext>
            </p:extLst>
          </p:nvPr>
        </p:nvGraphicFramePr>
        <p:xfrm>
          <a:off x="1391479" y="2045087"/>
          <a:ext cx="11251094" cy="745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9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490" r="8229"/>
          <a:stretch>
            <a:fillRect/>
          </a:stretch>
        </p:blipFill>
        <p:spPr bwMode="auto">
          <a:xfrm>
            <a:off x="20003" y="8816"/>
            <a:ext cx="13187997" cy="989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748135"/>
              </p:ext>
            </p:extLst>
          </p:nvPr>
        </p:nvGraphicFramePr>
        <p:xfrm>
          <a:off x="1113183" y="715617"/>
          <a:ext cx="11211340" cy="77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6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8646" r="8385"/>
          <a:stretch>
            <a:fillRect/>
          </a:stretch>
        </p:blipFill>
        <p:spPr bwMode="auto">
          <a:xfrm>
            <a:off x="6667" y="-57557"/>
            <a:ext cx="13201333" cy="994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7269" y="790160"/>
            <a:ext cx="12646890" cy="1163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32075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933" kern="1200" spc="-72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راه </a:t>
            </a:r>
            <a:r>
              <a:rPr lang="fa-IR" sz="32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اندازی وب سایت </a:t>
            </a:r>
            <a:r>
              <a:rPr lang="fa-IR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انگلیسی دانشگاه با آدرس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http://en.du.ac.ir/</a:t>
            </a:r>
            <a:r>
              <a:rPr lang="fa-IR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</a:p>
          <a:p>
            <a:pPr algn="ctr" rtl="1">
              <a:lnSpc>
                <a:spcPct val="100000"/>
              </a:lnSpc>
            </a:pPr>
            <a:endParaRPr lang="fa-IR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330" y="2359930"/>
            <a:ext cx="10885557" cy="61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11" t="30350" r="13735" b="15123"/>
          <a:stretch/>
        </p:blipFill>
        <p:spPr>
          <a:xfrm>
            <a:off x="1032933" y="965199"/>
            <a:ext cx="11648472" cy="76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27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22319" y="2501941"/>
            <a:ext cx="293670" cy="511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724" dirty="0"/>
              <a:t> </a:t>
            </a:r>
            <a:endParaRPr lang="en-US" sz="2724" dirty="0"/>
          </a:p>
        </p:txBody>
      </p:sp>
      <p:sp>
        <p:nvSpPr>
          <p:cNvPr id="5" name="TextBox 4"/>
          <p:cNvSpPr txBox="1"/>
          <p:nvPr/>
        </p:nvSpPr>
        <p:spPr>
          <a:xfrm>
            <a:off x="2027584" y="2374667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en-US" sz="7200" dirty="0" smtClean="0">
              <a:solidFill>
                <a:srgbClr val="C00000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algn="ctr" rtl="1"/>
            <a:r>
              <a:rPr lang="fa-IR" sz="7200" dirty="0" smtClean="0">
                <a:solidFill>
                  <a:srgbClr val="C00000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با تشکر از توجه شما</a:t>
            </a:r>
            <a:endParaRPr lang="en-US" sz="7200" dirty="0" smtClean="0">
              <a:solidFill>
                <a:srgbClr val="C00000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  <a:p>
            <a:pPr algn="ctr" rtl="1"/>
            <a:endParaRPr lang="en-US" sz="7200" dirty="0" smtClean="0">
              <a:solidFill>
                <a:srgbClr val="C00000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algn="ctr" rtl="1"/>
            <a:r>
              <a:rPr lang="fa-IR" sz="7200" dirty="0">
                <a:solidFill>
                  <a:srgbClr val="C00000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آذرماه 1397</a:t>
            </a:r>
            <a:endParaRPr lang="en-US" sz="7200" dirty="0">
              <a:solidFill>
                <a:srgbClr val="C00000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19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9066" y="789395"/>
            <a:ext cx="117009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4800" dirty="0">
                <a:solidFill>
                  <a:schemeClr val="accent4">
                    <a:lumMod val="75000"/>
                  </a:schemeClr>
                </a:solidFill>
              </a:rPr>
              <a:t>دانشگاه کارآفرین در جستجوی سبک نوآورانه برای ورود به کسب و کار است. </a:t>
            </a:r>
            <a:r>
              <a:rPr lang="fa-IR" sz="4800" dirty="0">
                <a:solidFill>
                  <a:schemeClr val="accent4">
                    <a:lumMod val="75000"/>
                  </a:schemeClr>
                </a:solidFill>
              </a:rPr>
              <a:t>لا</a:t>
            </a:r>
            <a:r>
              <a:rPr lang="ar-SA" sz="4800" dirty="0">
                <a:solidFill>
                  <a:schemeClr val="accent4">
                    <a:lumMod val="75000"/>
                  </a:schemeClr>
                </a:solidFill>
              </a:rPr>
              <a:t>زمۀ این امر، تغییرات اساسی در ویژگی سازمانی دانشگاه است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fa-IR" sz="48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1"/>
            <a:endParaRPr lang="fa-IR" sz="4800" dirty="0">
              <a:solidFill>
                <a:schemeClr val="accent4">
                  <a:lumMod val="75000"/>
                </a:schemeClr>
              </a:solidFill>
              <a:cs typeface="B Jadid" panose="00000700000000000000" pitchFamily="2" charset="-78"/>
            </a:endParaRPr>
          </a:p>
          <a:p>
            <a:pPr algn="just" rtl="1"/>
            <a:r>
              <a:rPr lang="ar-SA" sz="4800" dirty="0">
                <a:solidFill>
                  <a:srgbClr val="00B0F0"/>
                </a:solidFill>
              </a:rPr>
              <a:t>کارآفرینی دانشگاهی به معنی ایجاد محیطی برای کاربرد دانش و تحریک رفتار کارآفرینانه در میان تمام اعضا</a:t>
            </a:r>
            <a:r>
              <a:rPr lang="fa-IR" sz="4800" dirty="0">
                <a:solidFill>
                  <a:srgbClr val="00B0F0"/>
                </a:solidFill>
              </a:rPr>
              <a:t> </a:t>
            </a:r>
            <a:r>
              <a:rPr lang="ar-SA" sz="4800" dirty="0">
                <a:solidFill>
                  <a:srgbClr val="00B0F0"/>
                </a:solidFill>
              </a:rPr>
              <a:t>و ساختارهای مجموعۀ علمی و دانشگاهی است</a:t>
            </a:r>
            <a:endParaRPr lang="fa-IR" sz="4800" dirty="0">
              <a:solidFill>
                <a:srgbClr val="00B0F0"/>
              </a:solidFill>
              <a:cs typeface="B Jadi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232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994" t="29527" r="10957" b="12037"/>
          <a:stretch/>
        </p:blipFill>
        <p:spPr>
          <a:xfrm>
            <a:off x="901760" y="762000"/>
            <a:ext cx="11534697" cy="76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4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940" t="27634" r="11354" b="11354"/>
          <a:stretch/>
        </p:blipFill>
        <p:spPr>
          <a:xfrm>
            <a:off x="1100667" y="795866"/>
            <a:ext cx="10966626" cy="77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5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733" y="2951913"/>
            <a:ext cx="11311467" cy="163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8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همه چیز باید منجر به کار شود، در غیر این صورت اصولا اتفاقی نیفتاده است</a:t>
            </a:r>
            <a:r>
              <a:rPr lang="fa-IR" sz="48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(دراکر</a:t>
            </a:r>
            <a:r>
              <a:rPr lang="fa-IR" sz="4800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4800" dirty="0">
              <a:solidFill>
                <a:srgbClr val="008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34" y="1632602"/>
            <a:ext cx="10227733" cy="592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4000" dirty="0">
                <a:solidFill>
                  <a:srgbClr val="004F8A"/>
                </a:solidFill>
                <a:latin typeface="B Lotus" panose="00000400000000000000" pitchFamily="2" charset="-78"/>
                <a:cs typeface="+mj-cs"/>
              </a:rPr>
              <a:t>در سالهای آینده افزایش دانشجو و هیات علمی، عامل اصلی محرک </a:t>
            </a:r>
            <a:r>
              <a:rPr lang="fa-IR" sz="4000" dirty="0" smtClean="0">
                <a:solidFill>
                  <a:srgbClr val="004F8A"/>
                </a:solidFill>
                <a:latin typeface="B Lotus" panose="00000400000000000000" pitchFamily="2" charset="-78"/>
                <a:cs typeface="+mj-cs"/>
              </a:rPr>
              <a:t>درتعیین </a:t>
            </a:r>
            <a:r>
              <a:rPr lang="fa-IR" sz="4000" dirty="0">
                <a:solidFill>
                  <a:srgbClr val="004F8A"/>
                </a:solidFill>
                <a:latin typeface="B Lotus" panose="00000400000000000000" pitchFamily="2" charset="-78"/>
                <a:cs typeface="+mj-cs"/>
              </a:rPr>
              <a:t>بودجه دانشگاهها نبوده و از وزن اثرگذاری آن تا مقدار قابل توجهی کاسته خواهد شد. در رویکرد </a:t>
            </a:r>
            <a:r>
              <a:rPr lang="fa-IR" sz="4000" dirty="0" smtClean="0">
                <a:solidFill>
                  <a:srgbClr val="004F8A"/>
                </a:solidFill>
                <a:latin typeface="B Lotus" panose="00000400000000000000" pitchFamily="2" charset="-78"/>
                <a:cs typeface="+mj-cs"/>
              </a:rPr>
              <a:t>جدید تعیین </a:t>
            </a:r>
            <a:r>
              <a:rPr lang="fa-IR" sz="4000" dirty="0">
                <a:solidFill>
                  <a:srgbClr val="004F8A"/>
                </a:solidFill>
                <a:latin typeface="B Lotus" panose="00000400000000000000" pitchFamily="2" charset="-78"/>
                <a:cs typeface="+mj-cs"/>
              </a:rPr>
              <a:t>اعتبار، دانشگاهها و موسسات آموزش عالی که امتیاز مناسبی در شاخصهای عملکردی کسب نمایند، </a:t>
            </a:r>
            <a:r>
              <a:rPr lang="fa-IR" sz="4000" dirty="0" smtClean="0">
                <a:solidFill>
                  <a:srgbClr val="004F8A"/>
                </a:solidFill>
                <a:latin typeface="B Lotus" panose="00000400000000000000" pitchFamily="2" charset="-78"/>
                <a:cs typeface="+mj-cs"/>
              </a:rPr>
              <a:t>ازاعتبارات </a:t>
            </a:r>
            <a:r>
              <a:rPr lang="fa-IR" sz="4000" dirty="0">
                <a:solidFill>
                  <a:srgbClr val="004F8A"/>
                </a:solidFill>
                <a:latin typeface="B Lotus" panose="00000400000000000000" pitchFamily="2" charset="-78"/>
                <a:cs typeface="+mj-cs"/>
              </a:rPr>
              <a:t>هزینه ای بیشتری بهره مند خواهند شد، لذا شایسته است مدیریت دانشگاهها این موضوع را مورد </a:t>
            </a:r>
            <a:r>
              <a:rPr lang="fa-IR" sz="4000" dirty="0" smtClean="0">
                <a:solidFill>
                  <a:srgbClr val="004F8A"/>
                </a:solidFill>
                <a:latin typeface="B Lotus" panose="00000400000000000000" pitchFamily="2" charset="-78"/>
                <a:cs typeface="+mj-cs"/>
              </a:rPr>
              <a:t>توجه قرار </a:t>
            </a:r>
            <a:r>
              <a:rPr lang="fa-IR" sz="4000" dirty="0">
                <a:solidFill>
                  <a:srgbClr val="004F8A"/>
                </a:solidFill>
                <a:latin typeface="B Lotus" panose="00000400000000000000" pitchFamily="2" charset="-78"/>
                <a:cs typeface="+mj-cs"/>
              </a:rPr>
              <a:t>داده و تلاش خود را در بهبود شاخصهای عملکرد برای جذب اعتبار </a:t>
            </a:r>
            <a:r>
              <a:rPr lang="fa-IR" sz="4000" dirty="0" smtClean="0">
                <a:solidFill>
                  <a:srgbClr val="004F8A"/>
                </a:solidFill>
                <a:latin typeface="B Lotus" panose="00000400000000000000" pitchFamily="2" charset="-78"/>
                <a:cs typeface="+mj-cs"/>
              </a:rPr>
              <a:t>بیشترمعطوف دارند.</a:t>
            </a:r>
            <a:r>
              <a:rPr lang="fa-IR" sz="4000" dirty="0" smtClean="0">
                <a:solidFill>
                  <a:srgbClr val="004F8A"/>
                </a:solidFill>
                <a:cs typeface="+mj-cs"/>
              </a:rPr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0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43" y="2138018"/>
            <a:ext cx="115293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6600" dirty="0" smtClean="0">
                <a:ln w="0"/>
                <a:solidFill>
                  <a:srgbClr val="9227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مدل جدید تعیین </a:t>
            </a:r>
            <a:r>
              <a:rPr lang="fa-IR" sz="6600" dirty="0">
                <a:ln w="0"/>
                <a:solidFill>
                  <a:srgbClr val="9227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و توزیع بودجه دانشگاه ها و موسسات آموزش عالي</a:t>
            </a:r>
          </a:p>
          <a:p>
            <a:pPr algn="ctr" rtl="1"/>
            <a:r>
              <a:rPr lang="fa-IR" sz="6600" dirty="0">
                <a:ln w="0"/>
                <a:solidFill>
                  <a:srgbClr val="9227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برمبنای شاخص های عملکرد</a:t>
            </a:r>
          </a:p>
          <a:p>
            <a:pPr algn="ctr" rtl="1"/>
            <a:r>
              <a:rPr lang="fa-IR" sz="6600" dirty="0">
                <a:ln w="0"/>
                <a:solidFill>
                  <a:srgbClr val="9227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در لایحه 1397</a:t>
            </a:r>
            <a:endParaRPr lang="en-US" sz="6600" dirty="0">
              <a:ln w="0"/>
              <a:solidFill>
                <a:srgbClr val="9227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87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1350</Words>
  <Application>Microsoft Office PowerPoint</Application>
  <PresentationFormat>Custom</PresentationFormat>
  <Paragraphs>293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맑은 고딕</vt:lpstr>
      <vt:lpstr>Arial</vt:lpstr>
      <vt:lpstr>B Jadid</vt:lpstr>
      <vt:lpstr>B Lotus</vt:lpstr>
      <vt:lpstr>B Lotus,Bold</vt:lpstr>
      <vt:lpstr>B Nazanin</vt:lpstr>
      <vt:lpstr>B Titr</vt:lpstr>
      <vt:lpstr>Calibri</vt:lpstr>
      <vt:lpstr>Calibri Light</vt:lpstr>
      <vt:lpstr>IranNastaliq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طرح های پژوهشی خارج از دانشگاه (خاتمه یافته) آذر 96 - آذر 97</vt:lpstr>
      <vt:lpstr>PowerPoint Presentation</vt:lpstr>
      <vt:lpstr>PowerPoint Presentation</vt:lpstr>
      <vt:lpstr>سرانه کل مقالات چاپ شده به تفکیک دانشکده ها در سالهای 2018-2016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am_pagohesh</cp:lastModifiedBy>
  <cp:revision>305</cp:revision>
  <cp:lastPrinted>2018-12-03T05:58:26Z</cp:lastPrinted>
  <dcterms:created xsi:type="dcterms:W3CDTF">2017-09-25T06:41:27Z</dcterms:created>
  <dcterms:modified xsi:type="dcterms:W3CDTF">2018-12-16T13:35:39Z</dcterms:modified>
</cp:coreProperties>
</file>